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698" r:id="rId2"/>
  </p:sldMasterIdLst>
  <p:sldIdLst>
    <p:sldId id="256" r:id="rId3"/>
    <p:sldId id="257" r:id="rId4"/>
    <p:sldId id="266" r:id="rId5"/>
    <p:sldId id="265" r:id="rId6"/>
    <p:sldId id="262" r:id="rId7"/>
    <p:sldId id="263" r:id="rId8"/>
    <p:sldId id="276" r:id="rId9"/>
    <p:sldId id="269" r:id="rId10"/>
    <p:sldId id="270" r:id="rId11"/>
    <p:sldId id="271" r:id="rId12"/>
    <p:sldId id="279" r:id="rId13"/>
    <p:sldId id="273" r:id="rId14"/>
    <p:sldId id="274" r:id="rId15"/>
    <p:sldId id="278" r:id="rId16"/>
    <p:sldId id="272" r:id="rId17"/>
    <p:sldId id="277" r:id="rId18"/>
    <p:sldId id="275" r:id="rId19"/>
    <p:sldId id="280" r:id="rId20"/>
  </p:sldIdLst>
  <p:sldSz cx="12192000" cy="6858000"/>
  <p:notesSz cx="6808788"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CDB"/>
    <a:srgbClr val="01BBBB"/>
    <a:srgbClr val="1199AB"/>
    <a:srgbClr val="F5FBD1"/>
    <a:srgbClr val="F8ECF8"/>
    <a:srgbClr val="F5F5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95441" autoAdjust="0"/>
  </p:normalViewPr>
  <p:slideViewPr>
    <p:cSldViewPr snapToGrid="0">
      <p:cViewPr varScale="1">
        <p:scale>
          <a:sx n="87" d="100"/>
          <a:sy n="87" d="100"/>
        </p:scale>
        <p:origin x="24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hope.ac.uk/"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hasCustomPrompt="1"/>
          </p:nvPr>
        </p:nvSpPr>
        <p:spPr>
          <a:xfrm>
            <a:off x="1381419" y="3268730"/>
            <a:ext cx="7766936" cy="825366"/>
          </a:xfrm>
        </p:spPr>
        <p:txBody>
          <a:bodyPr anchor="b">
            <a:noAutofit/>
          </a:bodyPr>
          <a:lstStyle>
            <a:lvl1pPr algn="ctr">
              <a:defRPr sz="5400">
                <a:solidFill>
                  <a:schemeClr val="tx1"/>
                </a:solidFill>
              </a:defRPr>
            </a:lvl1pPr>
          </a:lstStyle>
          <a:p>
            <a:r>
              <a:rPr lang="en-US" dirty="0"/>
              <a:t>People Strategy</a:t>
            </a:r>
          </a:p>
        </p:txBody>
      </p:sp>
      <p:sp>
        <p:nvSpPr>
          <p:cNvPr id="4" name="Date Placeholder 3"/>
          <p:cNvSpPr>
            <a:spLocks noGrp="1"/>
          </p:cNvSpPr>
          <p:nvPr>
            <p:ph type="dt" sz="half" idx="10"/>
          </p:nvPr>
        </p:nvSpPr>
        <p:spPr>
          <a:xfrm>
            <a:off x="113216" y="6406487"/>
            <a:ext cx="911939" cy="365125"/>
          </a:xfrm>
        </p:spPr>
        <p:txBody>
          <a:bodyPr/>
          <a:lstStyle/>
          <a:p>
            <a:fld id="{AE7CB57C-20F4-4710-A996-F637A0178FC5}" type="datetimeFigureOut">
              <a:rPr lang="en-GB" smtClean="0"/>
              <a:t>24/04/2024</a:t>
            </a:fld>
            <a:endParaRPr lang="en-GB" dirty="0"/>
          </a:p>
        </p:txBody>
      </p:sp>
      <p:pic>
        <p:nvPicPr>
          <p:cNvPr id="3074" name="Picture 2" descr="Liverpool Hope Logo">
            <a:hlinkClick r:id="rId2"/>
            <a:extLst>
              <a:ext uri="{FF2B5EF4-FFF2-40B4-BE49-F238E27FC236}">
                <a16:creationId xmlns:a16="http://schemas.microsoft.com/office/drawing/2014/main" id="{B0250E17-B689-4ECE-8178-AAB08D62F53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990185" y="272653"/>
            <a:ext cx="4549404" cy="20679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3117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02666-3A40-46FF-A13A-7274DDF43B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83BCBBE-BB9F-40EA-8D5C-656CD73A6F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95F928D-92EB-4003-9850-B1476F64CD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7BB9778-042B-4B39-AEFF-716241ECB712}"/>
              </a:ext>
            </a:extLst>
          </p:cNvPr>
          <p:cNvSpPr>
            <a:spLocks noGrp="1"/>
          </p:cNvSpPr>
          <p:nvPr>
            <p:ph type="dt" sz="half" idx="10"/>
          </p:nvPr>
        </p:nvSpPr>
        <p:spPr/>
        <p:txBody>
          <a:bodyPr/>
          <a:lstStyle/>
          <a:p>
            <a:fld id="{0B28EE81-9737-4B5D-99B0-D906CA075A99}" type="datetimeFigureOut">
              <a:rPr lang="en-GB" smtClean="0"/>
              <a:t>24/04/2024</a:t>
            </a:fld>
            <a:endParaRPr lang="en-GB"/>
          </a:p>
        </p:txBody>
      </p:sp>
      <p:sp>
        <p:nvSpPr>
          <p:cNvPr id="6" name="Footer Placeholder 5">
            <a:extLst>
              <a:ext uri="{FF2B5EF4-FFF2-40B4-BE49-F238E27FC236}">
                <a16:creationId xmlns:a16="http://schemas.microsoft.com/office/drawing/2014/main" id="{A95B8832-AB26-4126-B288-256837D2AE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6DDB09-8553-40A5-9EC4-6F08F42A42E1}"/>
              </a:ext>
            </a:extLst>
          </p:cNvPr>
          <p:cNvSpPr>
            <a:spLocks noGrp="1"/>
          </p:cNvSpPr>
          <p:nvPr>
            <p:ph type="sldNum" sz="quarter" idx="12"/>
          </p:nvPr>
        </p:nvSpPr>
        <p:spPr/>
        <p:txBody>
          <a:bodyPr/>
          <a:lstStyle/>
          <a:p>
            <a:fld id="{318E9165-BAB7-4ABB-AFAF-D64A8267C946}" type="slidenum">
              <a:rPr lang="en-GB" smtClean="0"/>
              <a:t>‹#›</a:t>
            </a:fld>
            <a:endParaRPr lang="en-GB"/>
          </a:p>
        </p:txBody>
      </p:sp>
    </p:spTree>
    <p:extLst>
      <p:ext uri="{BB962C8B-B14F-4D97-AF65-F5344CB8AC3E}">
        <p14:creationId xmlns:p14="http://schemas.microsoft.com/office/powerpoint/2010/main" val="2275978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9DC81-4E29-4B21-811C-B358F0BCFE2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50BC52-1919-4E0E-B4F4-34E6330773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4FB554-238D-489E-B45A-E1576E2B59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590260-FB36-4798-8A52-84DE4AFD16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B2F351-FE4D-4450-A7B3-C35FED3677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66D45C9-8B3A-44DB-A45F-183B98C19AC7}"/>
              </a:ext>
            </a:extLst>
          </p:cNvPr>
          <p:cNvSpPr>
            <a:spLocks noGrp="1"/>
          </p:cNvSpPr>
          <p:nvPr>
            <p:ph type="dt" sz="half" idx="10"/>
          </p:nvPr>
        </p:nvSpPr>
        <p:spPr/>
        <p:txBody>
          <a:bodyPr/>
          <a:lstStyle/>
          <a:p>
            <a:fld id="{0B28EE81-9737-4B5D-99B0-D906CA075A99}" type="datetimeFigureOut">
              <a:rPr lang="en-GB" smtClean="0"/>
              <a:t>24/04/2024</a:t>
            </a:fld>
            <a:endParaRPr lang="en-GB"/>
          </a:p>
        </p:txBody>
      </p:sp>
      <p:sp>
        <p:nvSpPr>
          <p:cNvPr id="8" name="Footer Placeholder 7">
            <a:extLst>
              <a:ext uri="{FF2B5EF4-FFF2-40B4-BE49-F238E27FC236}">
                <a16:creationId xmlns:a16="http://schemas.microsoft.com/office/drawing/2014/main" id="{FAFE5C24-0C58-441F-A349-4CF74CBC271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66B308A-3DBA-4B85-8499-FD3D450197FF}"/>
              </a:ext>
            </a:extLst>
          </p:cNvPr>
          <p:cNvSpPr>
            <a:spLocks noGrp="1"/>
          </p:cNvSpPr>
          <p:nvPr>
            <p:ph type="sldNum" sz="quarter" idx="12"/>
          </p:nvPr>
        </p:nvSpPr>
        <p:spPr/>
        <p:txBody>
          <a:bodyPr/>
          <a:lstStyle/>
          <a:p>
            <a:fld id="{318E9165-BAB7-4ABB-AFAF-D64A8267C946}" type="slidenum">
              <a:rPr lang="en-GB" smtClean="0"/>
              <a:t>‹#›</a:t>
            </a:fld>
            <a:endParaRPr lang="en-GB"/>
          </a:p>
        </p:txBody>
      </p:sp>
    </p:spTree>
    <p:extLst>
      <p:ext uri="{BB962C8B-B14F-4D97-AF65-F5344CB8AC3E}">
        <p14:creationId xmlns:p14="http://schemas.microsoft.com/office/powerpoint/2010/main" val="1176735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54B69-5EA3-4EAE-BE36-8702FF51B8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2212C08-83C2-4180-8F3D-82562EAAF483}"/>
              </a:ext>
            </a:extLst>
          </p:cNvPr>
          <p:cNvSpPr>
            <a:spLocks noGrp="1"/>
          </p:cNvSpPr>
          <p:nvPr>
            <p:ph type="dt" sz="half" idx="10"/>
          </p:nvPr>
        </p:nvSpPr>
        <p:spPr/>
        <p:txBody>
          <a:bodyPr/>
          <a:lstStyle/>
          <a:p>
            <a:fld id="{0B28EE81-9737-4B5D-99B0-D906CA075A99}" type="datetimeFigureOut">
              <a:rPr lang="en-GB" smtClean="0"/>
              <a:t>24/04/2024</a:t>
            </a:fld>
            <a:endParaRPr lang="en-GB"/>
          </a:p>
        </p:txBody>
      </p:sp>
      <p:sp>
        <p:nvSpPr>
          <p:cNvPr id="4" name="Footer Placeholder 3">
            <a:extLst>
              <a:ext uri="{FF2B5EF4-FFF2-40B4-BE49-F238E27FC236}">
                <a16:creationId xmlns:a16="http://schemas.microsoft.com/office/drawing/2014/main" id="{F199E072-ED38-4D0A-BD9D-76CAC22555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9947FD4-1818-4ADA-9038-7432169BF883}"/>
              </a:ext>
            </a:extLst>
          </p:cNvPr>
          <p:cNvSpPr>
            <a:spLocks noGrp="1"/>
          </p:cNvSpPr>
          <p:nvPr>
            <p:ph type="sldNum" sz="quarter" idx="12"/>
          </p:nvPr>
        </p:nvSpPr>
        <p:spPr/>
        <p:txBody>
          <a:bodyPr/>
          <a:lstStyle/>
          <a:p>
            <a:fld id="{318E9165-BAB7-4ABB-AFAF-D64A8267C946}" type="slidenum">
              <a:rPr lang="en-GB" smtClean="0"/>
              <a:t>‹#›</a:t>
            </a:fld>
            <a:endParaRPr lang="en-GB"/>
          </a:p>
        </p:txBody>
      </p:sp>
    </p:spTree>
    <p:extLst>
      <p:ext uri="{BB962C8B-B14F-4D97-AF65-F5344CB8AC3E}">
        <p14:creationId xmlns:p14="http://schemas.microsoft.com/office/powerpoint/2010/main" val="3337762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8052C4-A8FF-4CFF-83E2-21E4AE46C85E}"/>
              </a:ext>
            </a:extLst>
          </p:cNvPr>
          <p:cNvSpPr>
            <a:spLocks noGrp="1"/>
          </p:cNvSpPr>
          <p:nvPr>
            <p:ph type="dt" sz="half" idx="10"/>
          </p:nvPr>
        </p:nvSpPr>
        <p:spPr/>
        <p:txBody>
          <a:bodyPr/>
          <a:lstStyle/>
          <a:p>
            <a:fld id="{0B28EE81-9737-4B5D-99B0-D906CA075A99}" type="datetimeFigureOut">
              <a:rPr lang="en-GB" smtClean="0"/>
              <a:t>24/04/2024</a:t>
            </a:fld>
            <a:endParaRPr lang="en-GB"/>
          </a:p>
        </p:txBody>
      </p:sp>
      <p:sp>
        <p:nvSpPr>
          <p:cNvPr id="3" name="Footer Placeholder 2">
            <a:extLst>
              <a:ext uri="{FF2B5EF4-FFF2-40B4-BE49-F238E27FC236}">
                <a16:creationId xmlns:a16="http://schemas.microsoft.com/office/drawing/2014/main" id="{3660EEA2-CE5A-41B5-B8F7-6BFC559EC6E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5C948C-F5D0-4970-844B-6ED193A26BE8}"/>
              </a:ext>
            </a:extLst>
          </p:cNvPr>
          <p:cNvSpPr>
            <a:spLocks noGrp="1"/>
          </p:cNvSpPr>
          <p:nvPr>
            <p:ph type="sldNum" sz="quarter" idx="12"/>
          </p:nvPr>
        </p:nvSpPr>
        <p:spPr/>
        <p:txBody>
          <a:bodyPr/>
          <a:lstStyle/>
          <a:p>
            <a:fld id="{318E9165-BAB7-4ABB-AFAF-D64A8267C946}" type="slidenum">
              <a:rPr lang="en-GB" smtClean="0"/>
              <a:t>‹#›</a:t>
            </a:fld>
            <a:endParaRPr lang="en-GB"/>
          </a:p>
        </p:txBody>
      </p:sp>
    </p:spTree>
    <p:extLst>
      <p:ext uri="{BB962C8B-B14F-4D97-AF65-F5344CB8AC3E}">
        <p14:creationId xmlns:p14="http://schemas.microsoft.com/office/powerpoint/2010/main" val="3778420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1B471-C0CB-44FD-841B-FA58214917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9B7C629-A6EA-423D-815A-F1BF0A7902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E01753C-1123-425E-8ABA-191F65779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5AE053-ABF4-431B-BDBB-3EF648A679BB}"/>
              </a:ext>
            </a:extLst>
          </p:cNvPr>
          <p:cNvSpPr>
            <a:spLocks noGrp="1"/>
          </p:cNvSpPr>
          <p:nvPr>
            <p:ph type="dt" sz="half" idx="10"/>
          </p:nvPr>
        </p:nvSpPr>
        <p:spPr/>
        <p:txBody>
          <a:bodyPr/>
          <a:lstStyle/>
          <a:p>
            <a:fld id="{0B28EE81-9737-4B5D-99B0-D906CA075A99}" type="datetimeFigureOut">
              <a:rPr lang="en-GB" smtClean="0"/>
              <a:t>24/04/2024</a:t>
            </a:fld>
            <a:endParaRPr lang="en-GB"/>
          </a:p>
        </p:txBody>
      </p:sp>
      <p:sp>
        <p:nvSpPr>
          <p:cNvPr id="6" name="Footer Placeholder 5">
            <a:extLst>
              <a:ext uri="{FF2B5EF4-FFF2-40B4-BE49-F238E27FC236}">
                <a16:creationId xmlns:a16="http://schemas.microsoft.com/office/drawing/2014/main" id="{0B24C1D3-6583-4EED-9507-C7A405C8B3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0B80164-BA35-4597-AF57-7D0D174EE0B8}"/>
              </a:ext>
            </a:extLst>
          </p:cNvPr>
          <p:cNvSpPr>
            <a:spLocks noGrp="1"/>
          </p:cNvSpPr>
          <p:nvPr>
            <p:ph type="sldNum" sz="quarter" idx="12"/>
          </p:nvPr>
        </p:nvSpPr>
        <p:spPr/>
        <p:txBody>
          <a:bodyPr/>
          <a:lstStyle/>
          <a:p>
            <a:fld id="{318E9165-BAB7-4ABB-AFAF-D64A8267C946}" type="slidenum">
              <a:rPr lang="en-GB" smtClean="0"/>
              <a:t>‹#›</a:t>
            </a:fld>
            <a:endParaRPr lang="en-GB"/>
          </a:p>
        </p:txBody>
      </p:sp>
    </p:spTree>
    <p:extLst>
      <p:ext uri="{BB962C8B-B14F-4D97-AF65-F5344CB8AC3E}">
        <p14:creationId xmlns:p14="http://schemas.microsoft.com/office/powerpoint/2010/main" val="33879555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0025-D7A1-4D71-9A39-6E6688A794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AC721D0-272D-405B-BED7-8A7C583E9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2D5F32-9646-4674-AA1B-06D176098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2CC032-CB3F-4434-A38E-34B9C80550B0}"/>
              </a:ext>
            </a:extLst>
          </p:cNvPr>
          <p:cNvSpPr>
            <a:spLocks noGrp="1"/>
          </p:cNvSpPr>
          <p:nvPr>
            <p:ph type="dt" sz="half" idx="10"/>
          </p:nvPr>
        </p:nvSpPr>
        <p:spPr/>
        <p:txBody>
          <a:bodyPr/>
          <a:lstStyle/>
          <a:p>
            <a:fld id="{0B28EE81-9737-4B5D-99B0-D906CA075A99}" type="datetimeFigureOut">
              <a:rPr lang="en-GB" smtClean="0"/>
              <a:t>24/04/2024</a:t>
            </a:fld>
            <a:endParaRPr lang="en-GB"/>
          </a:p>
        </p:txBody>
      </p:sp>
      <p:sp>
        <p:nvSpPr>
          <p:cNvPr id="6" name="Footer Placeholder 5">
            <a:extLst>
              <a:ext uri="{FF2B5EF4-FFF2-40B4-BE49-F238E27FC236}">
                <a16:creationId xmlns:a16="http://schemas.microsoft.com/office/drawing/2014/main" id="{A0FEA087-B774-43EB-86BB-0DA8A0C4B2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BA82AC-A808-4E88-AD8B-2ECF691CB40F}"/>
              </a:ext>
            </a:extLst>
          </p:cNvPr>
          <p:cNvSpPr>
            <a:spLocks noGrp="1"/>
          </p:cNvSpPr>
          <p:nvPr>
            <p:ph type="sldNum" sz="quarter" idx="12"/>
          </p:nvPr>
        </p:nvSpPr>
        <p:spPr/>
        <p:txBody>
          <a:bodyPr/>
          <a:lstStyle/>
          <a:p>
            <a:fld id="{318E9165-BAB7-4ABB-AFAF-D64A8267C946}" type="slidenum">
              <a:rPr lang="en-GB" smtClean="0"/>
              <a:t>‹#›</a:t>
            </a:fld>
            <a:endParaRPr lang="en-GB"/>
          </a:p>
        </p:txBody>
      </p:sp>
    </p:spTree>
    <p:extLst>
      <p:ext uri="{BB962C8B-B14F-4D97-AF65-F5344CB8AC3E}">
        <p14:creationId xmlns:p14="http://schemas.microsoft.com/office/powerpoint/2010/main" val="581966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5B9F6-1731-4CC1-BE30-172A5499805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8F64C2-9D22-4490-9DFC-1AA4637A4E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D2A302-6009-4E17-880A-681D39DD4865}"/>
              </a:ext>
            </a:extLst>
          </p:cNvPr>
          <p:cNvSpPr>
            <a:spLocks noGrp="1"/>
          </p:cNvSpPr>
          <p:nvPr>
            <p:ph type="dt" sz="half" idx="10"/>
          </p:nvPr>
        </p:nvSpPr>
        <p:spPr/>
        <p:txBody>
          <a:bodyPr/>
          <a:lstStyle/>
          <a:p>
            <a:fld id="{0B28EE81-9737-4B5D-99B0-D906CA075A99}" type="datetimeFigureOut">
              <a:rPr lang="en-GB" smtClean="0"/>
              <a:t>24/04/2024</a:t>
            </a:fld>
            <a:endParaRPr lang="en-GB"/>
          </a:p>
        </p:txBody>
      </p:sp>
      <p:sp>
        <p:nvSpPr>
          <p:cNvPr id="5" name="Footer Placeholder 4">
            <a:extLst>
              <a:ext uri="{FF2B5EF4-FFF2-40B4-BE49-F238E27FC236}">
                <a16:creationId xmlns:a16="http://schemas.microsoft.com/office/drawing/2014/main" id="{0D3A530F-570B-4E81-8A1C-3E7106919F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A84656-5B47-4A1E-9D41-3E7FE8013F94}"/>
              </a:ext>
            </a:extLst>
          </p:cNvPr>
          <p:cNvSpPr>
            <a:spLocks noGrp="1"/>
          </p:cNvSpPr>
          <p:nvPr>
            <p:ph type="sldNum" sz="quarter" idx="12"/>
          </p:nvPr>
        </p:nvSpPr>
        <p:spPr/>
        <p:txBody>
          <a:bodyPr/>
          <a:lstStyle/>
          <a:p>
            <a:fld id="{318E9165-BAB7-4ABB-AFAF-D64A8267C946}" type="slidenum">
              <a:rPr lang="en-GB" smtClean="0"/>
              <a:t>‹#›</a:t>
            </a:fld>
            <a:endParaRPr lang="en-GB"/>
          </a:p>
        </p:txBody>
      </p:sp>
    </p:spTree>
    <p:extLst>
      <p:ext uri="{BB962C8B-B14F-4D97-AF65-F5344CB8AC3E}">
        <p14:creationId xmlns:p14="http://schemas.microsoft.com/office/powerpoint/2010/main" val="1888680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5BB149-9514-46BE-A027-AB6FC15320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673EAAB-2AB0-42B3-8E4A-331D7D8753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26BF55-C7B5-4E06-92D1-CFD8E30CED7C}"/>
              </a:ext>
            </a:extLst>
          </p:cNvPr>
          <p:cNvSpPr>
            <a:spLocks noGrp="1"/>
          </p:cNvSpPr>
          <p:nvPr>
            <p:ph type="dt" sz="half" idx="10"/>
          </p:nvPr>
        </p:nvSpPr>
        <p:spPr/>
        <p:txBody>
          <a:bodyPr/>
          <a:lstStyle/>
          <a:p>
            <a:fld id="{0B28EE81-9737-4B5D-99B0-D906CA075A99}" type="datetimeFigureOut">
              <a:rPr lang="en-GB" smtClean="0"/>
              <a:t>24/04/2024</a:t>
            </a:fld>
            <a:endParaRPr lang="en-GB"/>
          </a:p>
        </p:txBody>
      </p:sp>
      <p:sp>
        <p:nvSpPr>
          <p:cNvPr id="5" name="Footer Placeholder 4">
            <a:extLst>
              <a:ext uri="{FF2B5EF4-FFF2-40B4-BE49-F238E27FC236}">
                <a16:creationId xmlns:a16="http://schemas.microsoft.com/office/drawing/2014/main" id="{E34B1707-981A-405A-A56B-884BE6530D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0575D1-FBBE-4977-96FF-6D1F06B8F33C}"/>
              </a:ext>
            </a:extLst>
          </p:cNvPr>
          <p:cNvSpPr>
            <a:spLocks noGrp="1"/>
          </p:cNvSpPr>
          <p:nvPr>
            <p:ph type="sldNum" sz="quarter" idx="12"/>
          </p:nvPr>
        </p:nvSpPr>
        <p:spPr/>
        <p:txBody>
          <a:bodyPr/>
          <a:lstStyle/>
          <a:p>
            <a:fld id="{318E9165-BAB7-4ABB-AFAF-D64A8267C946}" type="slidenum">
              <a:rPr lang="en-GB" smtClean="0"/>
              <a:t>‹#›</a:t>
            </a:fld>
            <a:endParaRPr lang="en-GB"/>
          </a:p>
        </p:txBody>
      </p:sp>
    </p:spTree>
    <p:extLst>
      <p:ext uri="{BB962C8B-B14F-4D97-AF65-F5344CB8AC3E}">
        <p14:creationId xmlns:p14="http://schemas.microsoft.com/office/powerpoint/2010/main" val="3768086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1764" y="228428"/>
            <a:ext cx="7222656" cy="860400"/>
          </a:xfrm>
        </p:spPr>
        <p:txBody>
          <a:bodyPr anchor="b"/>
          <a:lstStyle>
            <a:lvl1pPr algn="l">
              <a:defRPr sz="4000" b="0" cap="none">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751764" y="1433373"/>
            <a:ext cx="8360338" cy="4063659"/>
          </a:xfrm>
        </p:spPr>
        <p:txBody>
          <a:bodyPr anchor="t">
            <a:normAutofit/>
          </a:bodyPr>
          <a:lstStyle>
            <a:lvl1pPr marL="0" indent="0" algn="l">
              <a:buNone/>
              <a:defRPr sz="200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11075384" y="6572990"/>
            <a:ext cx="928775" cy="168053"/>
          </a:xfrm>
        </p:spPr>
        <p:txBody>
          <a:bodyPr/>
          <a:lstStyle>
            <a:lvl1pPr>
              <a:defRPr>
                <a:solidFill>
                  <a:schemeClr val="bg1"/>
                </a:solidFill>
              </a:defRPr>
            </a:lvl1pPr>
          </a:lstStyle>
          <a:p>
            <a:fld id="{AE7CB57C-20F4-4710-A996-F637A0178FC5}" type="datetimeFigureOut">
              <a:rPr lang="en-GB" smtClean="0"/>
              <a:pPr/>
              <a:t>24/04/2024</a:t>
            </a:fld>
            <a:endParaRPr lang="en-GB" dirty="0"/>
          </a:p>
        </p:txBody>
      </p:sp>
      <p:sp>
        <p:nvSpPr>
          <p:cNvPr id="5" name="Footer Placeholder 4"/>
          <p:cNvSpPr>
            <a:spLocks noGrp="1"/>
          </p:cNvSpPr>
          <p:nvPr>
            <p:ph type="ftr" sz="quarter" idx="11"/>
          </p:nvPr>
        </p:nvSpPr>
        <p:spPr>
          <a:xfrm>
            <a:off x="9778804" y="6572990"/>
            <a:ext cx="1130201" cy="178685"/>
          </a:xfrm>
        </p:spPr>
        <p:txBody>
          <a:bodyPr/>
          <a:lstStyle>
            <a:lvl1pPr>
              <a:defRPr>
                <a:solidFill>
                  <a:schemeClr val="bg1"/>
                </a:solidFill>
              </a:defRPr>
            </a:lvl1pPr>
          </a:lstStyle>
          <a:p>
            <a:r>
              <a:rPr lang="en-GB"/>
              <a:t>People Strategy </a:t>
            </a:r>
            <a:endParaRPr lang="en-GB" dirty="0"/>
          </a:p>
        </p:txBody>
      </p:sp>
    </p:spTree>
    <p:extLst>
      <p:ext uri="{BB962C8B-B14F-4D97-AF65-F5344CB8AC3E}">
        <p14:creationId xmlns:p14="http://schemas.microsoft.com/office/powerpoint/2010/main" val="2779936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3391" y="419814"/>
            <a:ext cx="8596668" cy="8604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360674" y="17842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11075384" y="6572990"/>
            <a:ext cx="928775" cy="168053"/>
          </a:xfrm>
        </p:spPr>
        <p:txBody>
          <a:bodyPr/>
          <a:lstStyle>
            <a:lvl1pPr>
              <a:defRPr>
                <a:solidFill>
                  <a:schemeClr val="bg1"/>
                </a:solidFill>
              </a:defRPr>
            </a:lvl1pPr>
          </a:lstStyle>
          <a:p>
            <a:fld id="{AE7CB57C-20F4-4710-A996-F637A0178FC5}" type="datetimeFigureOut">
              <a:rPr lang="en-GB" smtClean="0"/>
              <a:pPr/>
              <a:t>24/04/2024</a:t>
            </a:fld>
            <a:endParaRPr lang="en-GB" dirty="0"/>
          </a:p>
        </p:txBody>
      </p:sp>
      <p:sp>
        <p:nvSpPr>
          <p:cNvPr id="5" name="Footer Placeholder 4"/>
          <p:cNvSpPr>
            <a:spLocks noGrp="1"/>
          </p:cNvSpPr>
          <p:nvPr>
            <p:ph type="ftr" sz="quarter" idx="11"/>
          </p:nvPr>
        </p:nvSpPr>
        <p:spPr>
          <a:xfrm>
            <a:off x="9778804" y="6572990"/>
            <a:ext cx="1130201" cy="178685"/>
          </a:xfrm>
        </p:spPr>
        <p:txBody>
          <a:bodyPr/>
          <a:lstStyle>
            <a:lvl1pPr>
              <a:defRPr>
                <a:solidFill>
                  <a:schemeClr val="bg1"/>
                </a:solidFill>
              </a:defRPr>
            </a:lvl1pPr>
          </a:lstStyle>
          <a:p>
            <a:r>
              <a:rPr lang="en-GB"/>
              <a:t>People Strategy </a:t>
            </a:r>
            <a:endParaRPr lang="en-GB" dirty="0"/>
          </a:p>
        </p:txBody>
      </p:sp>
    </p:spTree>
    <p:extLst>
      <p:ext uri="{BB962C8B-B14F-4D97-AF65-F5344CB8AC3E}">
        <p14:creationId xmlns:p14="http://schemas.microsoft.com/office/powerpoint/2010/main" val="670307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3391" y="419814"/>
            <a:ext cx="8596668" cy="8604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360674" y="17842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11075384" y="6572990"/>
            <a:ext cx="928775" cy="168053"/>
          </a:xfrm>
        </p:spPr>
        <p:txBody>
          <a:bodyPr/>
          <a:lstStyle>
            <a:lvl1pPr>
              <a:defRPr>
                <a:solidFill>
                  <a:schemeClr val="bg1"/>
                </a:solidFill>
              </a:defRPr>
            </a:lvl1pPr>
          </a:lstStyle>
          <a:p>
            <a:fld id="{AE7CB57C-20F4-4710-A996-F637A0178FC5}" type="datetimeFigureOut">
              <a:rPr lang="en-GB" smtClean="0"/>
              <a:pPr/>
              <a:t>24/04/2024</a:t>
            </a:fld>
            <a:endParaRPr lang="en-GB" dirty="0"/>
          </a:p>
        </p:txBody>
      </p:sp>
      <p:sp>
        <p:nvSpPr>
          <p:cNvPr id="5" name="Footer Placeholder 4"/>
          <p:cNvSpPr>
            <a:spLocks noGrp="1"/>
          </p:cNvSpPr>
          <p:nvPr>
            <p:ph type="ftr" sz="quarter" idx="11"/>
          </p:nvPr>
        </p:nvSpPr>
        <p:spPr>
          <a:xfrm>
            <a:off x="9778804" y="6572990"/>
            <a:ext cx="1130201" cy="178685"/>
          </a:xfrm>
        </p:spPr>
        <p:txBody>
          <a:bodyPr/>
          <a:lstStyle>
            <a:lvl1pPr>
              <a:defRPr>
                <a:solidFill>
                  <a:schemeClr val="bg1"/>
                </a:solidFill>
              </a:defRPr>
            </a:lvl1pPr>
          </a:lstStyle>
          <a:p>
            <a:r>
              <a:rPr lang="en-GB"/>
              <a:t>People Strategy </a:t>
            </a:r>
            <a:endParaRPr lang="en-GB" dirty="0"/>
          </a:p>
        </p:txBody>
      </p:sp>
    </p:spTree>
    <p:extLst>
      <p:ext uri="{BB962C8B-B14F-4D97-AF65-F5344CB8AC3E}">
        <p14:creationId xmlns:p14="http://schemas.microsoft.com/office/powerpoint/2010/main" val="54627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3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3391" y="419814"/>
            <a:ext cx="8596668" cy="8604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360674" y="17842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11075384" y="6572990"/>
            <a:ext cx="928775" cy="168053"/>
          </a:xfrm>
        </p:spPr>
        <p:txBody>
          <a:bodyPr/>
          <a:lstStyle>
            <a:lvl1pPr>
              <a:defRPr>
                <a:solidFill>
                  <a:schemeClr val="bg1"/>
                </a:solidFill>
              </a:defRPr>
            </a:lvl1pPr>
          </a:lstStyle>
          <a:p>
            <a:fld id="{AE7CB57C-20F4-4710-A996-F637A0178FC5}" type="datetimeFigureOut">
              <a:rPr lang="en-GB" smtClean="0"/>
              <a:pPr/>
              <a:t>24/04/2024</a:t>
            </a:fld>
            <a:endParaRPr lang="en-GB" dirty="0"/>
          </a:p>
        </p:txBody>
      </p:sp>
      <p:sp>
        <p:nvSpPr>
          <p:cNvPr id="5" name="Footer Placeholder 4"/>
          <p:cNvSpPr>
            <a:spLocks noGrp="1"/>
          </p:cNvSpPr>
          <p:nvPr>
            <p:ph type="ftr" sz="quarter" idx="11"/>
          </p:nvPr>
        </p:nvSpPr>
        <p:spPr>
          <a:xfrm>
            <a:off x="9778804" y="6572990"/>
            <a:ext cx="1130201" cy="178685"/>
          </a:xfrm>
        </p:spPr>
        <p:txBody>
          <a:bodyPr/>
          <a:lstStyle>
            <a:lvl1pPr>
              <a:defRPr>
                <a:solidFill>
                  <a:schemeClr val="bg1"/>
                </a:solidFill>
              </a:defRPr>
            </a:lvl1pPr>
          </a:lstStyle>
          <a:p>
            <a:r>
              <a:rPr lang="en-GB"/>
              <a:t>People Strategy </a:t>
            </a:r>
            <a:endParaRPr lang="en-GB" dirty="0"/>
          </a:p>
        </p:txBody>
      </p:sp>
    </p:spTree>
    <p:extLst>
      <p:ext uri="{BB962C8B-B14F-4D97-AF65-F5344CB8AC3E}">
        <p14:creationId xmlns:p14="http://schemas.microsoft.com/office/powerpoint/2010/main" val="12009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13F93-6EAE-4F08-A3CA-09DD12382ED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A4164F2-0C59-47E4-A638-DE4CC0298B92}"/>
              </a:ext>
            </a:extLst>
          </p:cNvPr>
          <p:cNvSpPr>
            <a:spLocks noGrp="1"/>
          </p:cNvSpPr>
          <p:nvPr>
            <p:ph type="dt" sz="half" idx="10"/>
          </p:nvPr>
        </p:nvSpPr>
        <p:spPr/>
        <p:txBody>
          <a:bodyPr/>
          <a:lstStyle/>
          <a:p>
            <a:fld id="{AE7CB57C-20F4-4710-A996-F637A0178FC5}" type="datetimeFigureOut">
              <a:rPr lang="en-GB" smtClean="0"/>
              <a:t>24/04/2024</a:t>
            </a:fld>
            <a:endParaRPr lang="en-GB"/>
          </a:p>
        </p:txBody>
      </p:sp>
      <p:sp>
        <p:nvSpPr>
          <p:cNvPr id="4" name="Footer Placeholder 3">
            <a:extLst>
              <a:ext uri="{FF2B5EF4-FFF2-40B4-BE49-F238E27FC236}">
                <a16:creationId xmlns:a16="http://schemas.microsoft.com/office/drawing/2014/main" id="{3B83304C-BA6B-4C2B-80D9-7C6B6DAF896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E5C983F-A4A6-4F5B-93F6-3A6C96F110F7}"/>
              </a:ext>
            </a:extLst>
          </p:cNvPr>
          <p:cNvSpPr>
            <a:spLocks noGrp="1"/>
          </p:cNvSpPr>
          <p:nvPr>
            <p:ph type="sldNum" sz="quarter" idx="12"/>
          </p:nvPr>
        </p:nvSpPr>
        <p:spPr/>
        <p:txBody>
          <a:bodyPr/>
          <a:lstStyle/>
          <a:p>
            <a:fld id="{C29F7743-23D4-46D7-A7AD-461B0A54A2A2}" type="slidenum">
              <a:rPr lang="en-GB" smtClean="0"/>
              <a:t>‹#›</a:t>
            </a:fld>
            <a:endParaRPr lang="en-GB"/>
          </a:p>
        </p:txBody>
      </p:sp>
    </p:spTree>
    <p:extLst>
      <p:ext uri="{BB962C8B-B14F-4D97-AF65-F5344CB8AC3E}">
        <p14:creationId xmlns:p14="http://schemas.microsoft.com/office/powerpoint/2010/main" val="2291009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61A2A-0C95-4096-B5D7-BC1E5502A6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DE92DB1-00CE-4286-BD3F-37D9E98085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1465911-0BBA-4F47-A204-00F36D309433}"/>
              </a:ext>
            </a:extLst>
          </p:cNvPr>
          <p:cNvSpPr>
            <a:spLocks noGrp="1"/>
          </p:cNvSpPr>
          <p:nvPr>
            <p:ph type="dt" sz="half" idx="10"/>
          </p:nvPr>
        </p:nvSpPr>
        <p:spPr/>
        <p:txBody>
          <a:bodyPr/>
          <a:lstStyle/>
          <a:p>
            <a:fld id="{0B28EE81-9737-4B5D-99B0-D906CA075A99}" type="datetimeFigureOut">
              <a:rPr lang="en-GB" smtClean="0"/>
              <a:t>24/04/2024</a:t>
            </a:fld>
            <a:endParaRPr lang="en-GB"/>
          </a:p>
        </p:txBody>
      </p:sp>
      <p:sp>
        <p:nvSpPr>
          <p:cNvPr id="5" name="Footer Placeholder 4">
            <a:extLst>
              <a:ext uri="{FF2B5EF4-FFF2-40B4-BE49-F238E27FC236}">
                <a16:creationId xmlns:a16="http://schemas.microsoft.com/office/drawing/2014/main" id="{EE8C039F-A70E-4966-8DEF-2551C2339D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EFEB57-E750-4D49-BCE2-9875B297AF48}"/>
              </a:ext>
            </a:extLst>
          </p:cNvPr>
          <p:cNvSpPr>
            <a:spLocks noGrp="1"/>
          </p:cNvSpPr>
          <p:nvPr>
            <p:ph type="sldNum" sz="quarter" idx="12"/>
          </p:nvPr>
        </p:nvSpPr>
        <p:spPr/>
        <p:txBody>
          <a:bodyPr/>
          <a:lstStyle/>
          <a:p>
            <a:fld id="{318E9165-BAB7-4ABB-AFAF-D64A8267C946}" type="slidenum">
              <a:rPr lang="en-GB" smtClean="0"/>
              <a:t>‹#›</a:t>
            </a:fld>
            <a:endParaRPr lang="en-GB"/>
          </a:p>
        </p:txBody>
      </p:sp>
    </p:spTree>
    <p:extLst>
      <p:ext uri="{BB962C8B-B14F-4D97-AF65-F5344CB8AC3E}">
        <p14:creationId xmlns:p14="http://schemas.microsoft.com/office/powerpoint/2010/main" val="2394759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13BCC-9003-4E4C-9668-8E767A81B1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595151-6AEA-42F2-A9BA-D9D5697350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AB9021-5365-4D5F-B85A-E9B3E33BBDDA}"/>
              </a:ext>
            </a:extLst>
          </p:cNvPr>
          <p:cNvSpPr>
            <a:spLocks noGrp="1"/>
          </p:cNvSpPr>
          <p:nvPr>
            <p:ph type="dt" sz="half" idx="10"/>
          </p:nvPr>
        </p:nvSpPr>
        <p:spPr/>
        <p:txBody>
          <a:bodyPr/>
          <a:lstStyle/>
          <a:p>
            <a:fld id="{0B28EE81-9737-4B5D-99B0-D906CA075A99}" type="datetimeFigureOut">
              <a:rPr lang="en-GB" smtClean="0"/>
              <a:t>24/04/2024</a:t>
            </a:fld>
            <a:endParaRPr lang="en-GB"/>
          </a:p>
        </p:txBody>
      </p:sp>
      <p:sp>
        <p:nvSpPr>
          <p:cNvPr id="5" name="Footer Placeholder 4">
            <a:extLst>
              <a:ext uri="{FF2B5EF4-FFF2-40B4-BE49-F238E27FC236}">
                <a16:creationId xmlns:a16="http://schemas.microsoft.com/office/drawing/2014/main" id="{BFEB11A7-FD89-4DD8-B3DA-4B1708F249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51B517-EA09-4B0F-8211-05131C5FE5E7}"/>
              </a:ext>
            </a:extLst>
          </p:cNvPr>
          <p:cNvSpPr>
            <a:spLocks noGrp="1"/>
          </p:cNvSpPr>
          <p:nvPr>
            <p:ph type="sldNum" sz="quarter" idx="12"/>
          </p:nvPr>
        </p:nvSpPr>
        <p:spPr/>
        <p:txBody>
          <a:bodyPr/>
          <a:lstStyle/>
          <a:p>
            <a:fld id="{318E9165-BAB7-4ABB-AFAF-D64A8267C946}" type="slidenum">
              <a:rPr lang="en-GB" smtClean="0"/>
              <a:t>‹#›</a:t>
            </a:fld>
            <a:endParaRPr lang="en-GB"/>
          </a:p>
        </p:txBody>
      </p:sp>
    </p:spTree>
    <p:extLst>
      <p:ext uri="{BB962C8B-B14F-4D97-AF65-F5344CB8AC3E}">
        <p14:creationId xmlns:p14="http://schemas.microsoft.com/office/powerpoint/2010/main" val="236245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FAB2C-6276-4EA8-A236-3DFD20EAF2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A2AE511-1F8B-46A3-A6E4-69E6F19E0A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29B736-4F4C-40A7-B30F-D765376DD623}"/>
              </a:ext>
            </a:extLst>
          </p:cNvPr>
          <p:cNvSpPr>
            <a:spLocks noGrp="1"/>
          </p:cNvSpPr>
          <p:nvPr>
            <p:ph type="dt" sz="half" idx="10"/>
          </p:nvPr>
        </p:nvSpPr>
        <p:spPr/>
        <p:txBody>
          <a:bodyPr/>
          <a:lstStyle/>
          <a:p>
            <a:fld id="{0B28EE81-9737-4B5D-99B0-D906CA075A99}" type="datetimeFigureOut">
              <a:rPr lang="en-GB" smtClean="0"/>
              <a:t>24/04/2024</a:t>
            </a:fld>
            <a:endParaRPr lang="en-GB"/>
          </a:p>
        </p:txBody>
      </p:sp>
      <p:sp>
        <p:nvSpPr>
          <p:cNvPr id="5" name="Footer Placeholder 4">
            <a:extLst>
              <a:ext uri="{FF2B5EF4-FFF2-40B4-BE49-F238E27FC236}">
                <a16:creationId xmlns:a16="http://schemas.microsoft.com/office/drawing/2014/main" id="{3949BE03-141F-4B03-88D6-560AFAFC68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31D586-CC89-407A-A548-845DE1FD183B}"/>
              </a:ext>
            </a:extLst>
          </p:cNvPr>
          <p:cNvSpPr>
            <a:spLocks noGrp="1"/>
          </p:cNvSpPr>
          <p:nvPr>
            <p:ph type="sldNum" sz="quarter" idx="12"/>
          </p:nvPr>
        </p:nvSpPr>
        <p:spPr/>
        <p:txBody>
          <a:bodyPr/>
          <a:lstStyle/>
          <a:p>
            <a:fld id="{318E9165-BAB7-4ABB-AFAF-D64A8267C946}" type="slidenum">
              <a:rPr lang="en-GB" smtClean="0"/>
              <a:t>‹#›</a:t>
            </a:fld>
            <a:endParaRPr lang="en-GB"/>
          </a:p>
        </p:txBody>
      </p:sp>
    </p:spTree>
    <p:extLst>
      <p:ext uri="{BB962C8B-B14F-4D97-AF65-F5344CB8AC3E}">
        <p14:creationId xmlns:p14="http://schemas.microsoft.com/office/powerpoint/2010/main" val="369540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s://www.hope.ac.uk/" TargetMode="Externa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E7CB57C-20F4-4710-A996-F637A0178FC5}" type="datetimeFigureOut">
              <a:rPr lang="en-GB" smtClean="0"/>
              <a:t>24/04/2024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29F7743-23D4-46D7-A7AD-461B0A54A2A2}" type="slidenum">
              <a:rPr lang="en-GB" smtClean="0"/>
              <a:t>‹#›</a:t>
            </a:fld>
            <a:endParaRPr lang="en-GB"/>
          </a:p>
        </p:txBody>
      </p:sp>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 name="TextBox 6">
            <a:extLst>
              <a:ext uri="{FF2B5EF4-FFF2-40B4-BE49-F238E27FC236}">
                <a16:creationId xmlns:a16="http://schemas.microsoft.com/office/drawing/2014/main" id="{E3F9E818-248A-46D7-9634-F9AEAF2F9FC9}"/>
              </a:ext>
            </a:extLst>
          </p:cNvPr>
          <p:cNvSpPr txBox="1"/>
          <p:nvPr userDrawn="1"/>
        </p:nvSpPr>
        <p:spPr>
          <a:xfrm>
            <a:off x="9585905" y="237759"/>
            <a:ext cx="2585382" cy="1169582"/>
          </a:xfrm>
          <a:prstGeom prst="rect">
            <a:avLst/>
          </a:prstGeom>
          <a:solidFill>
            <a:srgbClr val="F2DCDB">
              <a:alpha val="40000"/>
            </a:srgbClr>
          </a:solidFill>
        </p:spPr>
        <p:txBody>
          <a:bodyPr wrap="square" rtlCol="0">
            <a:spAutoFit/>
          </a:bodyPr>
          <a:lstStyle/>
          <a:p>
            <a:endParaRPr lang="en-GB" dirty="0"/>
          </a:p>
        </p:txBody>
      </p:sp>
      <p:pic>
        <p:nvPicPr>
          <p:cNvPr id="2050" name="Picture 2" descr="Liverpool Hope Logo">
            <a:hlinkClick r:id="rId8"/>
            <a:extLst>
              <a:ext uri="{FF2B5EF4-FFF2-40B4-BE49-F238E27FC236}">
                <a16:creationId xmlns:a16="http://schemas.microsoft.com/office/drawing/2014/main" id="{405E90D4-B94C-4C22-8F36-0D7D02C1CEF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15002" y="258619"/>
            <a:ext cx="2527188" cy="11487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0438453"/>
      </p:ext>
    </p:extLst>
  </p:cSld>
  <p:clrMap bg1="lt1" tx1="dk1" bg2="lt2" tx2="dk2" accent1="accent1" accent2="accent2" accent3="accent3" accent4="accent4" accent5="accent5" accent6="accent6" hlink="hlink" folHlink="folHlink"/>
  <p:sldLayoutIdLst>
    <p:sldLayoutId id="2147483691" r:id="rId1"/>
    <p:sldLayoutId id="2147483693" r:id="rId2"/>
    <p:sldLayoutId id="2147483694" r:id="rId3"/>
    <p:sldLayoutId id="2147483695" r:id="rId4"/>
    <p:sldLayoutId id="2147483696" r:id="rId5"/>
    <p:sldLayoutId id="2147483697" r:id="rId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89800F-F3AC-4ADD-82DD-D45B9CE3A5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05BDF0F-79DA-4ABA-8D75-AB19C02AE9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D3B256-50DF-4CEB-85ED-A3B0B78891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28EE81-9737-4B5D-99B0-D906CA075A99}" type="datetimeFigureOut">
              <a:rPr lang="en-GB" smtClean="0"/>
              <a:t>24/04/2024</a:t>
            </a:fld>
            <a:endParaRPr lang="en-GB"/>
          </a:p>
        </p:txBody>
      </p:sp>
      <p:sp>
        <p:nvSpPr>
          <p:cNvPr id="5" name="Footer Placeholder 4">
            <a:extLst>
              <a:ext uri="{FF2B5EF4-FFF2-40B4-BE49-F238E27FC236}">
                <a16:creationId xmlns:a16="http://schemas.microsoft.com/office/drawing/2014/main" id="{2F62C966-3405-44F4-980C-A81BC2FCEB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AEE2B29-9E2C-4298-8F18-10C153193E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E9165-BAB7-4ABB-AFAF-D64A8267C946}" type="slidenum">
              <a:rPr lang="en-GB" smtClean="0"/>
              <a:t>‹#›</a:t>
            </a:fld>
            <a:endParaRPr lang="en-GB"/>
          </a:p>
        </p:txBody>
      </p:sp>
    </p:spTree>
    <p:extLst>
      <p:ext uri="{BB962C8B-B14F-4D97-AF65-F5344CB8AC3E}">
        <p14:creationId xmlns:p14="http://schemas.microsoft.com/office/powerpoint/2010/main" val="231522244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9.xml"/><Relationship Id="rId1" Type="http://schemas.openxmlformats.org/officeDocument/2006/relationships/themeOverride" Target="../theme/themeOverr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9.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30596-6668-43FD-9046-9C35C1598152}"/>
              </a:ext>
            </a:extLst>
          </p:cNvPr>
          <p:cNvSpPr>
            <a:spLocks noGrp="1"/>
          </p:cNvSpPr>
          <p:nvPr>
            <p:ph type="ctrTitle"/>
          </p:nvPr>
        </p:nvSpPr>
        <p:spPr>
          <a:xfrm>
            <a:off x="561860" y="2500829"/>
            <a:ext cx="10201833" cy="2506069"/>
          </a:xfrm>
        </p:spPr>
        <p:txBody>
          <a:bodyPr>
            <a:normAutofit/>
          </a:bodyPr>
          <a:lstStyle/>
          <a:p>
            <a:r>
              <a:rPr lang="en-GB" sz="4400" b="1" dirty="0"/>
              <a:t>Our People Strategy </a:t>
            </a:r>
            <a:br>
              <a:rPr lang="en-GB" sz="4400" b="1" dirty="0"/>
            </a:br>
            <a:r>
              <a:rPr lang="en-GB" sz="3600" b="1" dirty="0"/>
              <a:t>2024-2028</a:t>
            </a:r>
            <a:br>
              <a:rPr lang="en-GB" sz="3600" b="1" dirty="0"/>
            </a:br>
            <a:r>
              <a:rPr lang="en-GB" sz="3600" b="1" dirty="0"/>
              <a:t/>
            </a:r>
            <a:br>
              <a:rPr lang="en-GB" sz="3600" b="1" dirty="0"/>
            </a:br>
            <a:r>
              <a:rPr lang="en-GB" sz="3600" b="1" dirty="0">
                <a:latin typeface="Arial" panose="020B0604020202020204" pitchFamily="34" charset="0"/>
                <a:cs typeface="Arial" panose="020B0604020202020204" pitchFamily="34" charset="0"/>
              </a:rPr>
              <a:t>Belong 		Excel 		Thrive</a:t>
            </a:r>
            <a:endParaRPr lang="en-GB" sz="3200" b="1" dirty="0">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B8FF0854-EBBC-496D-8241-3B067602FAB1}"/>
              </a:ext>
            </a:extLst>
          </p:cNvPr>
          <p:cNvCxnSpPr/>
          <p:nvPr/>
        </p:nvCxnSpPr>
        <p:spPr>
          <a:xfrm>
            <a:off x="4817326" y="4505092"/>
            <a:ext cx="0" cy="390292"/>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5" name="Straight Connector 4">
            <a:extLst>
              <a:ext uri="{FF2B5EF4-FFF2-40B4-BE49-F238E27FC236}">
                <a16:creationId xmlns:a16="http://schemas.microsoft.com/office/drawing/2014/main" id="{E54519A2-FE96-4676-BB8F-943A9C3CEB20}"/>
              </a:ext>
            </a:extLst>
          </p:cNvPr>
          <p:cNvCxnSpPr/>
          <p:nvPr/>
        </p:nvCxnSpPr>
        <p:spPr>
          <a:xfrm>
            <a:off x="6720469" y="4505092"/>
            <a:ext cx="0" cy="390292"/>
          </a:xfrm>
          <a:prstGeom prst="line">
            <a:avLst/>
          </a:prstGeom>
          <a:ln w="5715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556021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015098415"/>
              </p:ext>
            </p:extLst>
          </p:nvPr>
        </p:nvGraphicFramePr>
        <p:xfrm>
          <a:off x="478049" y="1087304"/>
          <a:ext cx="11199049" cy="4667453"/>
        </p:xfrm>
        <a:graphic>
          <a:graphicData uri="http://schemas.openxmlformats.org/drawingml/2006/table">
            <a:tbl>
              <a:tblPr firstRow="1" bandRow="1">
                <a:tableStyleId>{5C22544A-7EE6-4342-B048-85BDC9FD1C3A}</a:tableStyleId>
              </a:tblPr>
              <a:tblGrid>
                <a:gridCol w="3410240">
                  <a:extLst>
                    <a:ext uri="{9D8B030D-6E8A-4147-A177-3AD203B41FA5}">
                      <a16:colId xmlns:a16="http://schemas.microsoft.com/office/drawing/2014/main" val="1349141170"/>
                    </a:ext>
                  </a:extLst>
                </a:gridCol>
                <a:gridCol w="7788809">
                  <a:extLst>
                    <a:ext uri="{9D8B030D-6E8A-4147-A177-3AD203B41FA5}">
                      <a16:colId xmlns:a16="http://schemas.microsoft.com/office/drawing/2014/main" val="3356270475"/>
                    </a:ext>
                  </a:extLst>
                </a:gridCol>
              </a:tblGrid>
              <a:tr h="2622014">
                <a:tc>
                  <a:txBody>
                    <a:bodyPr/>
                    <a:lstStyle/>
                    <a:p>
                      <a:r>
                        <a:rPr lang="en-GB" dirty="0">
                          <a:latin typeface="Arial" panose="020B0604020202020204" pitchFamily="34" charset="0"/>
                          <a:cs typeface="Arial" panose="020B0604020202020204" pitchFamily="34" charset="0"/>
                        </a:rPr>
                        <a:t>Transforming Our Work Environment</a:t>
                      </a:r>
                    </a:p>
                  </a:txBody>
                  <a:tcPr/>
                </a:tc>
                <a:tc>
                  <a:txBody>
                    <a:bodyPr/>
                    <a:lstStyle/>
                    <a:p>
                      <a:r>
                        <a:rPr lang="en-GB" sz="1600" b="1" kern="1200" dirty="0">
                          <a:solidFill>
                            <a:schemeClr val="lt1"/>
                          </a:solidFill>
                          <a:effectLst/>
                          <a:latin typeface="Arial" panose="020B0604020202020204" pitchFamily="34" charset="0"/>
                          <a:ea typeface="+mn-ea"/>
                          <a:cs typeface="Arial" panose="020B0604020202020204" pitchFamily="34" charset="0"/>
                        </a:rPr>
                        <a:t>To sustain and enhance our organisational capability ensuring it grows organically with its people base and is financially viable. </a:t>
                      </a:r>
                    </a:p>
                    <a:p>
                      <a:r>
                        <a:rPr lang="en-GB" sz="1600" b="1" kern="1200" dirty="0">
                          <a:solidFill>
                            <a:schemeClr val="lt1"/>
                          </a:solidFill>
                          <a:effectLst/>
                          <a:latin typeface="Arial" panose="020B0604020202020204" pitchFamily="34" charset="0"/>
                          <a:ea typeface="+mn-ea"/>
                          <a:cs typeface="Arial" panose="020B0604020202020204" pitchFamily="34" charset="0"/>
                        </a:rPr>
                        <a:t> </a:t>
                      </a:r>
                    </a:p>
                    <a:p>
                      <a:r>
                        <a:rPr lang="en-GB" sz="1600" b="1" kern="1200" dirty="0">
                          <a:solidFill>
                            <a:schemeClr val="lt1"/>
                          </a:solidFill>
                          <a:effectLst/>
                          <a:latin typeface="Arial" panose="020B0604020202020204" pitchFamily="34" charset="0"/>
                          <a:ea typeface="+mn-ea"/>
                          <a:cs typeface="Arial" panose="020B0604020202020204" pitchFamily="34" charset="0"/>
                        </a:rPr>
                        <a:t>Harnessing the benefits of digitally enabled solutions, to support the workforce in embracing agile, flexible and business efficient working practice. Developing an excellent working environment to enable employees to thrive using modern ways of working that delivers benefits for the individual, the team and the University and is supportive of our commitment to the environment.</a:t>
                      </a:r>
                    </a:p>
                    <a:p>
                      <a:endParaRPr lang="en-GB" dirty="0"/>
                    </a:p>
                  </a:txBody>
                  <a:tcPr/>
                </a:tc>
                <a:extLst>
                  <a:ext uri="{0D108BD9-81ED-4DB2-BD59-A6C34878D82A}">
                    <a16:rowId xmlns:a16="http://schemas.microsoft.com/office/drawing/2014/main" val="1879237"/>
                  </a:ext>
                </a:extLst>
              </a:tr>
              <a:tr h="2045439">
                <a:tc>
                  <a:txBody>
                    <a:bodyPr/>
                    <a:lstStyle/>
                    <a:p>
                      <a:r>
                        <a:rPr lang="en-GB" dirty="0">
                          <a:latin typeface="Arial" panose="020B0604020202020204" pitchFamily="34" charset="0"/>
                          <a:cs typeface="Arial" panose="020B0604020202020204" pitchFamily="34" charset="0"/>
                        </a:rPr>
                        <a:t>Our Social Responsibility</a:t>
                      </a:r>
                      <a:r>
                        <a:rPr lang="en-GB" baseline="0" dirty="0">
                          <a:latin typeface="Arial" panose="020B0604020202020204" pitchFamily="34" charset="0"/>
                          <a:cs typeface="Arial" panose="020B0604020202020204" pitchFamily="34" charset="0"/>
                        </a:rPr>
                        <a:t> and the Environment</a:t>
                      </a:r>
                      <a:endParaRPr lang="en-GB" dirty="0">
                        <a:latin typeface="Arial" panose="020B0604020202020204" pitchFamily="34" charset="0"/>
                        <a:cs typeface="Arial" panose="020B0604020202020204" pitchFamily="34" charset="0"/>
                      </a:endParaRPr>
                    </a:p>
                  </a:txBody>
                  <a:tcPr/>
                </a:tc>
                <a:tc>
                  <a:txBody>
                    <a:bodyPr/>
                    <a:lstStyle/>
                    <a:p>
                      <a:r>
                        <a:rPr lang="en-GB" sz="1600" kern="1200" dirty="0">
                          <a:solidFill>
                            <a:schemeClr val="dk1"/>
                          </a:solidFill>
                          <a:effectLst/>
                          <a:latin typeface="Arial" panose="020B0604020202020204" pitchFamily="34" charset="0"/>
                          <a:ea typeface="+mn-ea"/>
                          <a:cs typeface="Arial" panose="020B0604020202020204" pitchFamily="34" charset="0"/>
                        </a:rPr>
                        <a:t>Driven by our commitment to being an anchor institution in our region and contributing to local and global solutions in seeking to create a more equitable society we will encourage and support colleagues to act environmentally and with social responsibility. We will support our employees in engaging with work that supports our civic objectives, including volunteering, community engagement and knowledge exchange</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95671312"/>
                  </a:ext>
                </a:extLst>
              </a:tr>
            </a:tbl>
          </a:graphicData>
        </a:graphic>
      </p:graphicFrame>
      <p:pic>
        <p:nvPicPr>
          <p:cNvPr id="12" name="Picture 11">
            <a:extLst>
              <a:ext uri="{FF2B5EF4-FFF2-40B4-BE49-F238E27FC236}">
                <a16:creationId xmlns:a16="http://schemas.microsoft.com/office/drawing/2014/main" id="{502F8C66-82BD-4A69-93AC-1CFDFBA6F770}"/>
              </a:ext>
            </a:extLst>
          </p:cNvPr>
          <p:cNvPicPr>
            <a:picLocks noChangeAspect="1"/>
          </p:cNvPicPr>
          <p:nvPr/>
        </p:nvPicPr>
        <p:blipFill rotWithShape="1">
          <a:blip r:embed="rId3"/>
          <a:srcRect t="56286"/>
          <a:stretch/>
        </p:blipFill>
        <p:spPr>
          <a:xfrm>
            <a:off x="478049" y="3708400"/>
            <a:ext cx="11235902" cy="2062756"/>
          </a:xfrm>
          <a:prstGeom prst="rect">
            <a:avLst/>
          </a:prstGeom>
        </p:spPr>
      </p:pic>
      <p:pic>
        <p:nvPicPr>
          <p:cNvPr id="10" name="Picture 9">
            <a:extLst>
              <a:ext uri="{FF2B5EF4-FFF2-40B4-BE49-F238E27FC236}">
                <a16:creationId xmlns:a16="http://schemas.microsoft.com/office/drawing/2014/main" id="{C30D1CFA-E19B-4A9B-9B01-C68834EC309A}"/>
              </a:ext>
            </a:extLst>
          </p:cNvPr>
          <p:cNvPicPr>
            <a:picLocks noChangeAspect="1"/>
          </p:cNvPicPr>
          <p:nvPr/>
        </p:nvPicPr>
        <p:blipFill rotWithShape="1">
          <a:blip r:embed="rId3"/>
          <a:srcRect b="43888"/>
          <a:stretch/>
        </p:blipFill>
        <p:spPr>
          <a:xfrm>
            <a:off x="478049" y="1044244"/>
            <a:ext cx="11235902" cy="2647758"/>
          </a:xfrm>
          <a:prstGeom prst="rect">
            <a:avLst/>
          </a:prstGeom>
        </p:spPr>
      </p:pic>
    </p:spTree>
    <p:extLst>
      <p:ext uri="{BB962C8B-B14F-4D97-AF65-F5344CB8AC3E}">
        <p14:creationId xmlns:p14="http://schemas.microsoft.com/office/powerpoint/2010/main" val="35469931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10"/>
                                        </p:tgtEl>
                                      </p:cBhvr>
                                      <p:by x="110000" y="110000"/>
                                    </p:animScale>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500" fill="hold"/>
                                        <p:tgtEl>
                                          <p:spTgt spid="12"/>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BCC15-B3C1-49E1-9AEE-2189D1C26CBA}"/>
              </a:ext>
            </a:extLst>
          </p:cNvPr>
          <p:cNvSpPr>
            <a:spLocks noGrp="1"/>
          </p:cNvSpPr>
          <p:nvPr>
            <p:ph type="title"/>
          </p:nvPr>
        </p:nvSpPr>
        <p:spPr>
          <a:xfrm>
            <a:off x="1782997" y="939628"/>
            <a:ext cx="7222656" cy="860400"/>
          </a:xfrm>
        </p:spPr>
        <p:txBody>
          <a:bodyPr>
            <a:normAutofit fontScale="90000"/>
          </a:bodyPr>
          <a:lstStyle/>
          <a:p>
            <a:pPr algn="ctr"/>
            <a:r>
              <a:rPr lang="en-GB" sz="6000" b="1" u="sng" dirty="0"/>
              <a:t>High Level Actions </a:t>
            </a:r>
          </a:p>
        </p:txBody>
      </p:sp>
      <p:sp>
        <p:nvSpPr>
          <p:cNvPr id="5" name="TextBox 4">
            <a:extLst>
              <a:ext uri="{FF2B5EF4-FFF2-40B4-BE49-F238E27FC236}">
                <a16:creationId xmlns:a16="http://schemas.microsoft.com/office/drawing/2014/main" id="{D4350AFF-DA6D-4AE2-A760-3D5C4659D23F}"/>
              </a:ext>
            </a:extLst>
          </p:cNvPr>
          <p:cNvSpPr txBox="1"/>
          <p:nvPr/>
        </p:nvSpPr>
        <p:spPr>
          <a:xfrm>
            <a:off x="933450" y="2455842"/>
            <a:ext cx="8921750" cy="2308324"/>
          </a:xfrm>
          <a:prstGeom prst="rect">
            <a:avLst/>
          </a:prstGeom>
          <a:noFill/>
        </p:spPr>
        <p:txBody>
          <a:bodyPr wrap="square">
            <a:spAutoFit/>
          </a:bodyPr>
          <a:lstStyle/>
          <a:p>
            <a:r>
              <a:rPr lang="en-GB" sz="2400" dirty="0"/>
              <a:t>There are 14 high level actions throughout the duration of the strategy linked to:</a:t>
            </a:r>
          </a:p>
          <a:p>
            <a:r>
              <a:rPr lang="en-GB" sz="2400" dirty="0"/>
              <a:t> </a:t>
            </a:r>
          </a:p>
          <a:p>
            <a:pPr marL="285750" indent="-285750">
              <a:buFont typeface="Arial" panose="020B0604020202020204" pitchFamily="34" charset="0"/>
              <a:buChar char="•"/>
            </a:pPr>
            <a:r>
              <a:rPr lang="en-GB" sz="2400" dirty="0"/>
              <a:t>single theme </a:t>
            </a:r>
          </a:p>
          <a:p>
            <a:r>
              <a:rPr lang="en-GB" sz="2400" dirty="0"/>
              <a:t>or </a:t>
            </a:r>
          </a:p>
          <a:p>
            <a:pPr marL="285750" indent="-285750">
              <a:buFont typeface="Arial" panose="020B0604020202020204" pitchFamily="34" charset="0"/>
              <a:buChar char="•"/>
            </a:pPr>
            <a:r>
              <a:rPr lang="en-GB" sz="2400" dirty="0"/>
              <a:t>multiple themes</a:t>
            </a:r>
          </a:p>
        </p:txBody>
      </p:sp>
      <p:sp>
        <p:nvSpPr>
          <p:cNvPr id="6" name="TextBox 5">
            <a:extLst>
              <a:ext uri="{FF2B5EF4-FFF2-40B4-BE49-F238E27FC236}">
                <a16:creationId xmlns:a16="http://schemas.microsoft.com/office/drawing/2014/main" id="{7CFAC6AA-7A33-4867-AF93-6B20B21E3285}"/>
              </a:ext>
            </a:extLst>
          </p:cNvPr>
          <p:cNvSpPr txBox="1"/>
          <p:nvPr/>
        </p:nvSpPr>
        <p:spPr>
          <a:xfrm>
            <a:off x="933450" y="5733706"/>
            <a:ext cx="8921750" cy="523220"/>
          </a:xfrm>
          <a:prstGeom prst="rect">
            <a:avLst/>
          </a:prstGeom>
          <a:noFill/>
        </p:spPr>
        <p:txBody>
          <a:bodyPr wrap="square">
            <a:spAutoFit/>
          </a:bodyPr>
          <a:lstStyle/>
          <a:p>
            <a:r>
              <a:rPr lang="en-GB" sz="2800" dirty="0"/>
              <a:t>Some examples</a:t>
            </a:r>
          </a:p>
        </p:txBody>
      </p:sp>
    </p:spTree>
    <p:extLst>
      <p:ext uri="{BB962C8B-B14F-4D97-AF65-F5344CB8AC3E}">
        <p14:creationId xmlns:p14="http://schemas.microsoft.com/office/powerpoint/2010/main" val="61044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6957" y="1587499"/>
            <a:ext cx="8901629" cy="5408823"/>
          </a:xfrm>
        </p:spPr>
        <p:txBody>
          <a:bodyPr>
            <a:normAutofit/>
          </a:bodyPr>
          <a:lstStyle/>
          <a:p>
            <a:pPr marL="285750" indent="-285750">
              <a:spcBef>
                <a:spcPts val="0"/>
              </a:spcBef>
              <a:buFont typeface="Arial" panose="020B0604020202020204" pitchFamily="34" charset="0"/>
              <a:buChar char="•"/>
            </a:pPr>
            <a:r>
              <a:rPr lang="en-GB" sz="1600" dirty="0"/>
              <a:t>Ensuring staff networks voices are captured and meaningful interventions put in place to support our diverse community recognising inclusion as a vital part of Hope being a healthy university.</a:t>
            </a:r>
          </a:p>
          <a:p>
            <a:pPr marL="285750" indent="-285750">
              <a:spcBef>
                <a:spcPts val="0"/>
              </a:spcBef>
              <a:buFont typeface="Arial" panose="020B0604020202020204" pitchFamily="34" charset="0"/>
              <a:buChar char="•"/>
            </a:pPr>
            <a:r>
              <a:rPr lang="en-GB" sz="1600" dirty="0"/>
              <a:t>Build a culture of continuous improvement where our people understand how high performance contributes to achieving our ambitions and is recognised accordingly </a:t>
            </a:r>
          </a:p>
          <a:p>
            <a:pPr marL="285750" indent="-285750">
              <a:spcBef>
                <a:spcPts val="0"/>
              </a:spcBef>
              <a:buFont typeface="Arial" panose="020B0604020202020204" pitchFamily="34" charset="0"/>
              <a:buChar char="•"/>
            </a:pPr>
            <a:r>
              <a:rPr lang="en-GB" sz="1600" dirty="0"/>
              <a:t>Develop a framework of leadership behaviours that will underpin Hope’s aims setting out the expectations that employees at all levels can have of those in leadership and management roles  </a:t>
            </a:r>
          </a:p>
          <a:p>
            <a:pPr marL="285750" indent="-285750">
              <a:spcBef>
                <a:spcPts val="0"/>
              </a:spcBef>
              <a:buFont typeface="Arial" panose="020B0604020202020204" pitchFamily="34" charset="0"/>
              <a:buChar char="•"/>
            </a:pPr>
            <a:r>
              <a:rPr lang="en-GB" sz="1600" dirty="0"/>
              <a:t>Benchmarking Hope’s approach to pay and reward on an annual basis, both across the sector and in our local area </a:t>
            </a:r>
          </a:p>
          <a:p>
            <a:pPr marL="285750" indent="-285750">
              <a:spcBef>
                <a:spcPts val="0"/>
              </a:spcBef>
              <a:buFont typeface="Arial" panose="020B0604020202020204" pitchFamily="34" charset="0"/>
              <a:buChar char="•"/>
            </a:pPr>
            <a:r>
              <a:rPr lang="en-GB" sz="1600" dirty="0"/>
              <a:t>Develop a tailored approach to performance and development for every colleague, enabling them to engage in training, learning and experiences to enhance their personal achievement and contribution to Hope’s ambitions whilst supporting their career development </a:t>
            </a:r>
          </a:p>
          <a:p>
            <a:pPr marL="285750" indent="-285750">
              <a:spcBef>
                <a:spcPts val="0"/>
              </a:spcBef>
              <a:buFont typeface="Arial" panose="020B0604020202020204" pitchFamily="34" charset="0"/>
              <a:buChar char="•"/>
            </a:pPr>
            <a:r>
              <a:rPr lang="en-GB" sz="1600" dirty="0"/>
              <a:t>Conducting an Employee Survey which is valued and well supported by employees. Ensure that the University leadership responds to important issues identified at institutional and school and department level, with the use of mid-year targeted pulse surveys on specific issues when necessary</a:t>
            </a:r>
          </a:p>
          <a:p>
            <a:pPr marL="285750" indent="-285750">
              <a:spcBef>
                <a:spcPts val="0"/>
              </a:spcBef>
              <a:buFont typeface="Arial" panose="020B0604020202020204" pitchFamily="34" charset="0"/>
              <a:buChar char="•"/>
            </a:pPr>
            <a:endParaRPr lang="en-GB" sz="1600" b="1" dirty="0"/>
          </a:p>
        </p:txBody>
      </p:sp>
      <p:sp>
        <p:nvSpPr>
          <p:cNvPr id="6" name="Title 1">
            <a:extLst>
              <a:ext uri="{FF2B5EF4-FFF2-40B4-BE49-F238E27FC236}">
                <a16:creationId xmlns:a16="http://schemas.microsoft.com/office/drawing/2014/main" id="{4B493DD6-CE89-4B79-8461-54863900D6AB}"/>
              </a:ext>
            </a:extLst>
          </p:cNvPr>
          <p:cNvSpPr>
            <a:spLocks noGrp="1"/>
          </p:cNvSpPr>
          <p:nvPr>
            <p:ph type="title"/>
          </p:nvPr>
        </p:nvSpPr>
        <p:spPr>
          <a:xfrm>
            <a:off x="1097197" y="228428"/>
            <a:ext cx="7222656" cy="860400"/>
          </a:xfrm>
        </p:spPr>
        <p:txBody>
          <a:bodyPr>
            <a:normAutofit fontScale="90000"/>
          </a:bodyPr>
          <a:lstStyle/>
          <a:p>
            <a:pPr algn="ctr"/>
            <a:r>
              <a:rPr lang="en-GB" sz="6000" b="1" u="sng" dirty="0"/>
              <a:t>High Level Actions </a:t>
            </a:r>
          </a:p>
        </p:txBody>
      </p:sp>
    </p:spTree>
    <p:extLst>
      <p:ext uri="{BB962C8B-B14F-4D97-AF65-F5344CB8AC3E}">
        <p14:creationId xmlns:p14="http://schemas.microsoft.com/office/powerpoint/2010/main" val="325861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set>
                                      <p:cBhvr override="childStyle">
                                        <p:cTn dur="1" fill="hold" display="0" masterRel="nextClick" afterEffect="1"/>
                                        <p:tgtEl>
                                          <p:spTgt spid="3">
                                            <p:txEl>
                                              <p:pRg st="0" end="0"/>
                                            </p:txEl>
                                          </p:spTgt>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set>
                                      <p:cBhvr override="childStyle">
                                        <p:cTn dur="1" fill="hold" display="0" masterRel="nextClick" afterEffect="1"/>
                                        <p:tgtEl>
                                          <p:spTgt spid="3">
                                            <p:txEl>
                                              <p:pRg st="3" end="3"/>
                                            </p:txEl>
                                          </p:spTgt>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subTnLst>
                                    <p:set>
                                      <p:cBhvr override="childStyle">
                                        <p:cTn dur="1" fill="hold" display="0" masterRel="nextClick" afterEffect="1"/>
                                        <p:tgtEl>
                                          <p:spTgt spid="3">
                                            <p:txEl>
                                              <p:pRg st="4" end="4"/>
                                            </p:txEl>
                                          </p:spTgt>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753" y="1355528"/>
            <a:ext cx="8946849" cy="4970449"/>
          </a:xfrm>
        </p:spPr>
        <p:txBody>
          <a:bodyPr>
            <a:normAutofit/>
          </a:bodyPr>
          <a:lstStyle/>
          <a:p>
            <a:pPr marL="285750" indent="-285750">
              <a:spcBef>
                <a:spcPts val="0"/>
              </a:spcBef>
              <a:buFont typeface="Arial" panose="020B0604020202020204" pitchFamily="34" charset="0"/>
              <a:buChar char="•"/>
            </a:pPr>
            <a:r>
              <a:rPr lang="en-GB" sz="1600" dirty="0"/>
              <a:t>Making it easier for employees to provide feedback through more dynamic and energetic approaches to engaging with and listening to employees throughout their lifecycle with us, and ensuring we take visible and timely action when required </a:t>
            </a:r>
          </a:p>
          <a:p>
            <a:pPr marL="285750" indent="-285750">
              <a:spcBef>
                <a:spcPts val="0"/>
              </a:spcBef>
              <a:buFont typeface="Arial" panose="020B0604020202020204" pitchFamily="34" charset="0"/>
              <a:buChar char="•"/>
            </a:pPr>
            <a:r>
              <a:rPr lang="en-GB" sz="1600" dirty="0"/>
              <a:t>Implement Hope’s Wellbeing Strategy and Supporting Plan </a:t>
            </a:r>
          </a:p>
          <a:p>
            <a:pPr marL="285750" indent="-285750">
              <a:spcBef>
                <a:spcPts val="0"/>
              </a:spcBef>
              <a:buFont typeface="Arial" panose="020B0604020202020204" pitchFamily="34" charset="0"/>
              <a:buChar char="•"/>
            </a:pPr>
            <a:r>
              <a:rPr lang="en-GB" sz="1600" dirty="0"/>
              <a:t>Supporting our employees in developing digital capabilities and confidence, allowing them to be equipped for engaging in digital practice &amp; innovation and future ways of working which aligns to the ambitions of our Digital Strategy </a:t>
            </a:r>
          </a:p>
          <a:p>
            <a:pPr marL="285750" indent="-285750">
              <a:spcBef>
                <a:spcPts val="0"/>
              </a:spcBef>
              <a:buFont typeface="Arial" panose="020B0604020202020204" pitchFamily="34" charset="0"/>
              <a:buChar char="•"/>
            </a:pPr>
            <a:r>
              <a:rPr lang="en-GB" sz="1600" dirty="0"/>
              <a:t>Support key employees in developing their entrepreneurial capability and competence and commercial acumen </a:t>
            </a:r>
          </a:p>
          <a:p>
            <a:pPr marL="285750" indent="-285750">
              <a:spcBef>
                <a:spcPts val="0"/>
              </a:spcBef>
              <a:buFont typeface="Arial" panose="020B0604020202020204" pitchFamily="34" charset="0"/>
              <a:buChar char="•"/>
            </a:pPr>
            <a:r>
              <a:rPr lang="en-GB" sz="1600" dirty="0"/>
              <a:t>Ensure people practices are inclusive of Hope’s ambitions for sustainability encouraging employee commitment through development opportunities and tailored performance targets </a:t>
            </a:r>
          </a:p>
          <a:p>
            <a:pPr marL="285750" indent="-285750">
              <a:spcBef>
                <a:spcPts val="0"/>
              </a:spcBef>
              <a:buFont typeface="Arial" panose="020B0604020202020204" pitchFamily="34" charset="0"/>
              <a:buChar char="•"/>
            </a:pPr>
            <a:r>
              <a:rPr lang="en-GB" sz="1600" dirty="0"/>
              <a:t>Support our employees in engaging with work that supports our civic objectives, including volunteering, community engagement and knowledge exchange </a:t>
            </a:r>
          </a:p>
          <a:p>
            <a:pPr marL="285750" indent="-285750">
              <a:spcBef>
                <a:spcPts val="0"/>
              </a:spcBef>
              <a:buFont typeface="Arial" panose="020B0604020202020204" pitchFamily="34" charset="0"/>
              <a:buChar char="•"/>
            </a:pPr>
            <a:r>
              <a:rPr lang="en-GB" sz="1600" dirty="0"/>
              <a:t>Provide Leadership Development programmes that are appropriate for the stage of individual careers inclusive of aspiring future leaders. </a:t>
            </a:r>
          </a:p>
          <a:p>
            <a:pPr marL="285750" indent="-285750">
              <a:spcBef>
                <a:spcPts val="0"/>
              </a:spcBef>
              <a:buFont typeface="Arial" panose="020B0604020202020204" pitchFamily="34" charset="0"/>
              <a:buChar char="•"/>
            </a:pPr>
            <a:r>
              <a:rPr lang="en-GB" sz="1600" dirty="0"/>
              <a:t>Work with various stakeholders to support schools and large departments in the creation, ownership and delivery of appropriate employee initiatives and plans that accurately identify current and future employee’s requirements, encouraging professional development and being future ready for the challenges that arise</a:t>
            </a:r>
          </a:p>
        </p:txBody>
      </p:sp>
      <p:sp>
        <p:nvSpPr>
          <p:cNvPr id="6" name="Title 1">
            <a:extLst>
              <a:ext uri="{FF2B5EF4-FFF2-40B4-BE49-F238E27FC236}">
                <a16:creationId xmlns:a16="http://schemas.microsoft.com/office/drawing/2014/main" id="{8B0C6C91-49C3-4835-A658-C1B535FC1A5F}"/>
              </a:ext>
            </a:extLst>
          </p:cNvPr>
          <p:cNvSpPr>
            <a:spLocks noGrp="1"/>
          </p:cNvSpPr>
          <p:nvPr>
            <p:ph type="title"/>
          </p:nvPr>
        </p:nvSpPr>
        <p:spPr>
          <a:xfrm>
            <a:off x="1363897" y="228428"/>
            <a:ext cx="7222656" cy="860400"/>
          </a:xfrm>
        </p:spPr>
        <p:txBody>
          <a:bodyPr>
            <a:normAutofit fontScale="90000"/>
          </a:bodyPr>
          <a:lstStyle/>
          <a:p>
            <a:pPr algn="ctr"/>
            <a:r>
              <a:rPr lang="en-GB" sz="6000" b="1" u="sng" dirty="0"/>
              <a:t>High Level Actions </a:t>
            </a:r>
          </a:p>
        </p:txBody>
      </p:sp>
    </p:spTree>
    <p:extLst>
      <p:ext uri="{BB962C8B-B14F-4D97-AF65-F5344CB8AC3E}">
        <p14:creationId xmlns:p14="http://schemas.microsoft.com/office/powerpoint/2010/main" val="336751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set>
                                      <p:cBhvr override="childStyle">
                                        <p:cTn dur="1" fill="hold" display="0" masterRel="nextClick" afterEffect="1"/>
                                        <p:tgtEl>
                                          <p:spTgt spid="3">
                                            <p:txEl>
                                              <p:pRg st="0" end="0"/>
                                            </p:txEl>
                                          </p:spTgt>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set>
                                      <p:cBhvr override="childStyle">
                                        <p:cTn dur="1" fill="hold" display="0" masterRel="nextClick" afterEffect="1"/>
                                        <p:tgtEl>
                                          <p:spTgt spid="3">
                                            <p:txEl>
                                              <p:pRg st="3" end="3"/>
                                            </p:txEl>
                                          </p:spTgt>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subTnLst>
                                    <p:set>
                                      <p:cBhvr override="childStyle">
                                        <p:cTn dur="1" fill="hold" display="0" masterRel="nextClick" afterEffect="1"/>
                                        <p:tgtEl>
                                          <p:spTgt spid="3">
                                            <p:txEl>
                                              <p:pRg st="4" end="4"/>
                                            </p:txEl>
                                          </p:spTgt>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subTnLst>
                                    <p:set>
                                      <p:cBhvr override="childStyle">
                                        <p:cTn dur="1" fill="hold" display="0" masterRel="nextClick" afterEffect="1"/>
                                        <p:tgtEl>
                                          <p:spTgt spid="3">
                                            <p:txEl>
                                              <p:pRg st="5" end="5"/>
                                            </p:txEl>
                                          </p:spTgt>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subTnLst>
                                    <p:set>
                                      <p:cBhvr override="childStyle">
                                        <p:cTn dur="1" fill="hold" display="0" masterRel="nextClick" afterEffect="1"/>
                                        <p:tgtEl>
                                          <p:spTgt spid="3">
                                            <p:txEl>
                                              <p:pRg st="6" end="6"/>
                                            </p:txEl>
                                          </p:spTgt>
                                        </p:tgtEl>
                                        <p:attrNameLst>
                                          <p:attrName>style.visibility</p:attrName>
                                        </p:attrNameLst>
                                      </p:cBhvr>
                                      <p:to>
                                        <p:strVal val="hidden"/>
                                      </p:to>
                                    </p:set>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BCC15-B3C1-49E1-9AEE-2189D1C26CBA}"/>
              </a:ext>
            </a:extLst>
          </p:cNvPr>
          <p:cNvSpPr>
            <a:spLocks noGrp="1"/>
          </p:cNvSpPr>
          <p:nvPr>
            <p:ph type="title"/>
          </p:nvPr>
        </p:nvSpPr>
        <p:spPr>
          <a:xfrm>
            <a:off x="879398" y="2162098"/>
            <a:ext cx="8565434" cy="2016202"/>
          </a:xfrm>
        </p:spPr>
        <p:txBody>
          <a:bodyPr>
            <a:normAutofit/>
          </a:bodyPr>
          <a:lstStyle/>
          <a:p>
            <a:pPr algn="ctr"/>
            <a:r>
              <a:rPr lang="en-GB" sz="6000" b="1" u="sng" dirty="0"/>
              <a:t>Key Performance Indicators </a:t>
            </a:r>
          </a:p>
        </p:txBody>
      </p:sp>
    </p:spTree>
    <p:extLst>
      <p:ext uri="{BB962C8B-B14F-4D97-AF65-F5344CB8AC3E}">
        <p14:creationId xmlns:p14="http://schemas.microsoft.com/office/powerpoint/2010/main" val="2758386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68553672"/>
              </p:ext>
            </p:extLst>
          </p:nvPr>
        </p:nvGraphicFramePr>
        <p:xfrm>
          <a:off x="901700" y="1054194"/>
          <a:ext cx="10388600" cy="4458019"/>
        </p:xfrm>
        <a:graphic>
          <a:graphicData uri="http://schemas.openxmlformats.org/drawingml/2006/table">
            <a:tbl>
              <a:tblPr firstRow="1" bandRow="1">
                <a:tableStyleId>{5C22544A-7EE6-4342-B048-85BDC9FD1C3A}</a:tableStyleId>
              </a:tblPr>
              <a:tblGrid>
                <a:gridCol w="3436984">
                  <a:extLst>
                    <a:ext uri="{9D8B030D-6E8A-4147-A177-3AD203B41FA5}">
                      <a16:colId xmlns:a16="http://schemas.microsoft.com/office/drawing/2014/main" val="2207213303"/>
                    </a:ext>
                  </a:extLst>
                </a:gridCol>
                <a:gridCol w="6951616">
                  <a:extLst>
                    <a:ext uri="{9D8B030D-6E8A-4147-A177-3AD203B41FA5}">
                      <a16:colId xmlns:a16="http://schemas.microsoft.com/office/drawing/2014/main" val="3155287926"/>
                    </a:ext>
                  </a:extLst>
                </a:gridCol>
              </a:tblGrid>
              <a:tr h="1400876">
                <a:tc>
                  <a:txBody>
                    <a:bodyPr/>
                    <a:lstStyle/>
                    <a:p>
                      <a:r>
                        <a:rPr lang="en-GB" sz="1800" b="1" kern="1200" dirty="0">
                          <a:solidFill>
                            <a:schemeClr val="lt1"/>
                          </a:solidFill>
                          <a:effectLst/>
                          <a:latin typeface="Arial" panose="020B0604020202020204" pitchFamily="34" charset="0"/>
                          <a:ea typeface="+mn-ea"/>
                          <a:cs typeface="Arial" panose="020B0604020202020204" pitchFamily="34" charset="0"/>
                        </a:rPr>
                        <a:t>Demonstrate our commitment to diversity, equality and inclusion </a:t>
                      </a:r>
                      <a:endParaRPr lang="en-GB" dirty="0">
                        <a:latin typeface="Arial" panose="020B0604020202020204" pitchFamily="34" charset="0"/>
                        <a:cs typeface="Arial" panose="020B0604020202020204" pitchFamily="34" charset="0"/>
                      </a:endParaRPr>
                    </a:p>
                  </a:txBody>
                  <a:tcPr/>
                </a:tc>
                <a:tc>
                  <a:txBody>
                    <a:bodyPr/>
                    <a:lstStyle/>
                    <a:p>
                      <a:pPr marL="285750" lvl="0" indent="-285750">
                        <a:buFont typeface="Arial" panose="020B0604020202020204" pitchFamily="34" charset="0"/>
                        <a:buChar char="•"/>
                      </a:pPr>
                      <a:r>
                        <a:rPr lang="en-GB" sz="1600" b="1" kern="1200" dirty="0">
                          <a:solidFill>
                            <a:schemeClr val="lt1"/>
                          </a:solidFill>
                          <a:effectLst/>
                          <a:latin typeface="Arial" panose="020B0604020202020204" pitchFamily="34" charset="0"/>
                          <a:ea typeface="+mn-ea"/>
                          <a:cs typeface="Arial" panose="020B0604020202020204" pitchFamily="34" charset="0"/>
                        </a:rPr>
                        <a:t>Support the corporate target to achieve the Athena Swan Bronze award as a minimum</a:t>
                      </a:r>
                    </a:p>
                    <a:p>
                      <a:pPr marL="285750" lvl="0" indent="-285750">
                        <a:buFont typeface="Arial" panose="020B0604020202020204" pitchFamily="34" charset="0"/>
                        <a:buChar char="•"/>
                      </a:pPr>
                      <a:r>
                        <a:rPr lang="en-GB" sz="1600" b="1" kern="1200" dirty="0">
                          <a:solidFill>
                            <a:schemeClr val="lt1"/>
                          </a:solidFill>
                          <a:effectLst/>
                          <a:latin typeface="Arial" panose="020B0604020202020204" pitchFamily="34" charset="0"/>
                          <a:ea typeface="+mn-ea"/>
                          <a:cs typeface="Arial" panose="020B0604020202020204" pitchFamily="34" charset="0"/>
                        </a:rPr>
                        <a:t>Obtain Level 3 disability confident</a:t>
                      </a:r>
                    </a:p>
                    <a:p>
                      <a:pPr marL="285750" indent="-285750">
                        <a:buFont typeface="Arial" panose="020B0604020202020204" pitchFamily="34" charset="0"/>
                        <a:buChar char="•"/>
                      </a:pPr>
                      <a:r>
                        <a:rPr lang="en-GB" sz="1600" b="1" kern="1200" dirty="0">
                          <a:solidFill>
                            <a:schemeClr val="lt1"/>
                          </a:solidFill>
                          <a:effectLst/>
                          <a:latin typeface="Arial" panose="020B0604020202020204" pitchFamily="34" charset="0"/>
                          <a:ea typeface="+mn-ea"/>
                          <a:cs typeface="Arial" panose="020B0604020202020204" pitchFamily="34" charset="0"/>
                        </a:rPr>
                        <a:t>Increased the Hope’s diversity profile during the duration of this strategy globally and in underrepresented roles</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30608437"/>
                  </a:ext>
                </a:extLst>
              </a:tr>
              <a:tr h="1491614">
                <a:tc>
                  <a:txBody>
                    <a:bodyPr/>
                    <a:lstStyle/>
                    <a:p>
                      <a:r>
                        <a:rPr lang="en-GB" sz="1800" kern="1200" dirty="0">
                          <a:solidFill>
                            <a:schemeClr val="dk1"/>
                          </a:solidFill>
                          <a:effectLst/>
                          <a:latin typeface="Arial" panose="020B0604020202020204" pitchFamily="34" charset="0"/>
                          <a:ea typeface="+mn-ea"/>
                          <a:cs typeface="Arial" panose="020B0604020202020204" pitchFamily="34" charset="0"/>
                        </a:rPr>
                        <a:t>Place wellbeing and safety at the heart of the whole employee life-cycle experience</a:t>
                      </a:r>
                      <a:endParaRPr lang="en-GB" sz="1800" dirty="0">
                        <a:latin typeface="Arial" panose="020B0604020202020204" pitchFamily="34" charset="0"/>
                        <a:cs typeface="Arial" panose="020B0604020202020204" pitchFamily="34" charset="0"/>
                      </a:endParaRPr>
                    </a:p>
                  </a:txBody>
                  <a:tcPr/>
                </a:tc>
                <a:tc>
                  <a:txBody>
                    <a:bodyPr/>
                    <a:lstStyle/>
                    <a:p>
                      <a:pPr marL="342900" lvl="0" indent="-342900">
                        <a:lnSpc>
                          <a:spcPct val="107000"/>
                        </a:lnSpc>
                        <a:spcAft>
                          <a:spcPts val="0"/>
                        </a:spcAft>
                        <a:buFont typeface="Arial" panose="020B0604020202020204" pitchFamily="34" charset="0"/>
                        <a:buChar char="•"/>
                      </a:pPr>
                      <a:r>
                        <a:rPr lang="en-GB" sz="1600" dirty="0">
                          <a:effectLst/>
                          <a:latin typeface="Arial" panose="020B0604020202020204" pitchFamily="34" charset="0"/>
                          <a:ea typeface="Calibri" panose="020F0502020204030204" pitchFamily="34" charset="0"/>
                          <a:cs typeface="Times New Roman" panose="02020603050405020304" pitchFamily="18" charset="0"/>
                        </a:rPr>
                        <a:t>% of employees who believe that their mental health and/or wellbeing are supported by Hope to improve year on year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Arial" panose="020B0604020202020204" pitchFamily="34" charset="0"/>
                        <a:buChar char="•"/>
                      </a:pPr>
                      <a:r>
                        <a:rPr lang="en-GB" sz="1600" dirty="0">
                          <a:effectLst/>
                          <a:latin typeface="Arial" panose="020B0604020202020204" pitchFamily="34" charset="0"/>
                          <a:ea typeface="Calibri" panose="020F0502020204030204" pitchFamily="34" charset="0"/>
                          <a:cs typeface="Times New Roman" panose="02020603050405020304" pitchFamily="18" charset="0"/>
                        </a:rPr>
                        <a:t>Be below the annual benchmark absence rates and individual categories against the UCEA annual return on a yearly basis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Arial" panose="020B0604020202020204" pitchFamily="34" charset="0"/>
                        <a:buChar char="•"/>
                      </a:pPr>
                      <a:r>
                        <a:rPr lang="en-GB" sz="1600" dirty="0">
                          <a:effectLst/>
                          <a:latin typeface="Arial" panose="020B0604020202020204" pitchFamily="34" charset="0"/>
                          <a:ea typeface="Calibri" panose="020F0502020204030204" pitchFamily="34" charset="0"/>
                          <a:cs typeface="Times New Roman" panose="02020603050405020304" pitchFamily="18" charset="0"/>
                        </a:rPr>
                        <a:t>Monitor and report on the progress of actions arising from the HSE SIT survey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80436724"/>
                  </a:ext>
                </a:extLst>
              </a:tr>
              <a:tr h="14916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Arial" panose="020B0604020202020204" pitchFamily="34" charset="0"/>
                          <a:ea typeface="+mn-ea"/>
                          <a:cs typeface="Arial" panose="020B0604020202020204" pitchFamily="34" charset="0"/>
                        </a:rPr>
                        <a:t>Ensure we develop entrepreneurial skills and commercial acumen to diversify our income streams</a:t>
                      </a:r>
                      <a:endParaRPr lang="en-GB" dirty="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dk1"/>
                          </a:solidFill>
                          <a:effectLst/>
                          <a:latin typeface="Arial" panose="020B0604020202020204" pitchFamily="34" charset="0"/>
                          <a:ea typeface="+mn-ea"/>
                          <a:cs typeface="Arial" panose="020B0604020202020204" pitchFamily="34" charset="0"/>
                        </a:rPr>
                        <a:t>Annual increase in number of employees who have significantly engaged successfully in diversifying our income streams with a target of 15% engagement by 2028.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dk1"/>
                          </a:solidFill>
                          <a:effectLst/>
                          <a:latin typeface="Arial" panose="020B0604020202020204" pitchFamily="34" charset="0"/>
                          <a:ea typeface="+mn-ea"/>
                          <a:cs typeface="Arial" panose="020B0604020202020204" pitchFamily="34" charset="0"/>
                        </a:rPr>
                        <a:t>Increased participation levels of employees in courses or training related to entrepreneurship. </a:t>
                      </a:r>
                    </a:p>
                    <a:p>
                      <a:pPr marL="342900" lvl="0" indent="-342900">
                        <a:lnSpc>
                          <a:spcPct val="107000"/>
                        </a:lnSpc>
                        <a:spcAft>
                          <a:spcPts val="0"/>
                        </a:spcAft>
                        <a:buFont typeface="Arial" panose="020B0604020202020204" pitchFamily="34" charset="0"/>
                        <a:buChar char="•"/>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64095930"/>
                  </a:ext>
                </a:extLst>
              </a:tr>
            </a:tbl>
          </a:graphicData>
        </a:graphic>
      </p:graphicFrame>
      <p:pic>
        <p:nvPicPr>
          <p:cNvPr id="7" name="Picture 6">
            <a:extLst>
              <a:ext uri="{FF2B5EF4-FFF2-40B4-BE49-F238E27FC236}">
                <a16:creationId xmlns:a16="http://schemas.microsoft.com/office/drawing/2014/main" id="{5625B1EF-9FEB-4085-9C88-6A0DBEAC77ED}"/>
              </a:ext>
            </a:extLst>
          </p:cNvPr>
          <p:cNvPicPr>
            <a:picLocks noChangeAspect="1"/>
          </p:cNvPicPr>
          <p:nvPr/>
        </p:nvPicPr>
        <p:blipFill rotWithShape="1">
          <a:blip r:embed="rId2"/>
          <a:srcRect t="66412"/>
          <a:stretch/>
        </p:blipFill>
        <p:spPr>
          <a:xfrm>
            <a:off x="880420" y="3987799"/>
            <a:ext cx="10431160" cy="1511205"/>
          </a:xfrm>
          <a:prstGeom prst="rect">
            <a:avLst/>
          </a:prstGeom>
        </p:spPr>
      </p:pic>
      <p:pic>
        <p:nvPicPr>
          <p:cNvPr id="8" name="Picture 7">
            <a:extLst>
              <a:ext uri="{FF2B5EF4-FFF2-40B4-BE49-F238E27FC236}">
                <a16:creationId xmlns:a16="http://schemas.microsoft.com/office/drawing/2014/main" id="{1875F55E-B8B3-4FE3-BE64-E005BB8294D3}"/>
              </a:ext>
            </a:extLst>
          </p:cNvPr>
          <p:cNvPicPr>
            <a:picLocks noChangeAspect="1"/>
          </p:cNvPicPr>
          <p:nvPr/>
        </p:nvPicPr>
        <p:blipFill rotWithShape="1">
          <a:blip r:embed="rId2"/>
          <a:srcRect t="31975" b="33588"/>
          <a:stretch/>
        </p:blipFill>
        <p:spPr>
          <a:xfrm>
            <a:off x="859140" y="2438399"/>
            <a:ext cx="10431160" cy="1549401"/>
          </a:xfrm>
          <a:prstGeom prst="rect">
            <a:avLst/>
          </a:prstGeom>
        </p:spPr>
      </p:pic>
      <p:pic>
        <p:nvPicPr>
          <p:cNvPr id="9" name="Picture 8">
            <a:extLst>
              <a:ext uri="{FF2B5EF4-FFF2-40B4-BE49-F238E27FC236}">
                <a16:creationId xmlns:a16="http://schemas.microsoft.com/office/drawing/2014/main" id="{8A704E81-5772-4E86-A4A5-BE36DCFC7396}"/>
              </a:ext>
            </a:extLst>
          </p:cNvPr>
          <p:cNvPicPr>
            <a:picLocks noChangeAspect="1"/>
          </p:cNvPicPr>
          <p:nvPr/>
        </p:nvPicPr>
        <p:blipFill rotWithShape="1">
          <a:blip r:embed="rId2"/>
          <a:srcRect b="68025"/>
          <a:stretch/>
        </p:blipFill>
        <p:spPr>
          <a:xfrm>
            <a:off x="859140" y="999767"/>
            <a:ext cx="10431160" cy="1438633"/>
          </a:xfrm>
          <a:prstGeom prst="rect">
            <a:avLst/>
          </a:prstGeom>
        </p:spPr>
      </p:pic>
    </p:spTree>
    <p:extLst>
      <p:ext uri="{BB962C8B-B14F-4D97-AF65-F5344CB8AC3E}">
        <p14:creationId xmlns:p14="http://schemas.microsoft.com/office/powerpoint/2010/main" val="377545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9"/>
                                        </p:tgtEl>
                                      </p:cBhvr>
                                      <p:by x="115000" y="115000"/>
                                    </p:animScale>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500" fill="hold"/>
                                        <p:tgtEl>
                                          <p:spTgt spid="8"/>
                                        </p:tgtEl>
                                      </p:cBhvr>
                                      <p:by x="115000" y="115000"/>
                                    </p:animScale>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6" presetClass="emph" presetSubtype="0" fill="hold" nodeType="clickEffect">
                                  <p:stCondLst>
                                    <p:cond delay="0"/>
                                  </p:stCondLst>
                                  <p:childTnLst>
                                    <p:animScale>
                                      <p:cBhvr>
                                        <p:cTn id="14" dur="500" fill="hold"/>
                                        <p:tgtEl>
                                          <p:spTgt spid="7"/>
                                        </p:tgtEl>
                                      </p:cBhvr>
                                      <p:by x="115000" y="11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24832911"/>
              </p:ext>
            </p:extLst>
          </p:nvPr>
        </p:nvGraphicFramePr>
        <p:xfrm>
          <a:off x="742950" y="811585"/>
          <a:ext cx="10706099" cy="4846320"/>
        </p:xfrm>
        <a:graphic>
          <a:graphicData uri="http://schemas.openxmlformats.org/drawingml/2006/table">
            <a:tbl>
              <a:tblPr firstRow="1" bandRow="1">
                <a:tableStyleId>{5C22544A-7EE6-4342-B048-85BDC9FD1C3A}</a:tableStyleId>
              </a:tblPr>
              <a:tblGrid>
                <a:gridCol w="4432300">
                  <a:extLst>
                    <a:ext uri="{9D8B030D-6E8A-4147-A177-3AD203B41FA5}">
                      <a16:colId xmlns:a16="http://schemas.microsoft.com/office/drawing/2014/main" val="2207213303"/>
                    </a:ext>
                  </a:extLst>
                </a:gridCol>
                <a:gridCol w="6273799">
                  <a:extLst>
                    <a:ext uri="{9D8B030D-6E8A-4147-A177-3AD203B41FA5}">
                      <a16:colId xmlns:a16="http://schemas.microsoft.com/office/drawing/2014/main" val="3155287926"/>
                    </a:ext>
                  </a:extLst>
                </a:gridCol>
              </a:tblGrid>
              <a:tr h="2555439">
                <a:tc>
                  <a:txBody>
                    <a:bodyPr/>
                    <a:lstStyle/>
                    <a:p>
                      <a:pPr marL="0" algn="l" defTabSz="914400" rtl="0" eaLnBrk="1" latinLnBrk="0" hangingPunct="1"/>
                      <a:r>
                        <a:rPr lang="en-US" sz="1800" b="1" kern="1200" dirty="0">
                          <a:solidFill>
                            <a:schemeClr val="lt1"/>
                          </a:solidFill>
                          <a:effectLst/>
                          <a:latin typeface="Arial" panose="020B0604020202020204" pitchFamily="34" charset="0"/>
                          <a:ea typeface="+mn-ea"/>
                          <a:cs typeface="Arial" panose="020B0604020202020204" pitchFamily="34" charset="0"/>
                        </a:rPr>
                        <a:t>Ensure engagement with colleagues to improve the working environment and have an employee base that is proud to work for Hope and who will promote the University as a great place to work</a:t>
                      </a:r>
                      <a:endParaRPr lang="en-GB" sz="1800" b="1" kern="1200" dirty="0">
                        <a:solidFill>
                          <a:schemeClr val="lt1"/>
                        </a:solidFill>
                        <a:effectLst/>
                        <a:latin typeface="Arial" panose="020B0604020202020204" pitchFamily="34" charset="0"/>
                        <a:ea typeface="+mn-ea"/>
                        <a:cs typeface="Arial" panose="020B0604020202020204" pitchFamily="34" charset="0"/>
                      </a:endParaRPr>
                    </a:p>
                  </a:txBody>
                  <a:tcPr/>
                </a:tc>
                <a:tc>
                  <a:txBody>
                    <a:bodyPr/>
                    <a:lstStyle/>
                    <a:p>
                      <a:pPr marL="0" lvl="0" algn="l" defTabSz="914400" rtl="0" eaLnBrk="1" latinLnBrk="0" hangingPunct="1"/>
                      <a:r>
                        <a:rPr lang="en-GB" sz="1800" b="1" kern="1200" dirty="0">
                          <a:solidFill>
                            <a:schemeClr val="lt1"/>
                          </a:solidFill>
                          <a:effectLst/>
                          <a:latin typeface="Arial" panose="020B0604020202020204" pitchFamily="34" charset="0"/>
                          <a:ea typeface="+mn-ea"/>
                          <a:cs typeface="Arial" panose="020B0604020202020204" pitchFamily="34" charset="0"/>
                        </a:rPr>
                        <a:t>Increase the percentage of employees who respond positively to the statement,</a:t>
                      </a:r>
                    </a:p>
                    <a:p>
                      <a:pPr marL="0" algn="l" defTabSz="914400" rtl="0" eaLnBrk="1" latinLnBrk="0" hangingPunct="1"/>
                      <a:r>
                        <a:rPr lang="en-GB" sz="1800" b="1" kern="1200" dirty="0">
                          <a:solidFill>
                            <a:schemeClr val="lt1"/>
                          </a:solidFill>
                          <a:effectLst/>
                          <a:latin typeface="Arial" panose="020B0604020202020204" pitchFamily="34" charset="0"/>
                          <a:ea typeface="+mn-ea"/>
                          <a:cs typeface="Arial" panose="020B0604020202020204" pitchFamily="34" charset="0"/>
                        </a:rPr>
                        <a:t> </a:t>
                      </a:r>
                    </a:p>
                    <a:p>
                      <a:pPr marL="0" algn="l" defTabSz="914400" rtl="0" eaLnBrk="1" latinLnBrk="0" hangingPunct="1"/>
                      <a:r>
                        <a:rPr lang="en-GB" sz="1800" b="1" kern="1200" dirty="0">
                          <a:solidFill>
                            <a:schemeClr val="lt1"/>
                          </a:solidFill>
                          <a:effectLst/>
                          <a:latin typeface="Arial" panose="020B0604020202020204" pitchFamily="34" charset="0"/>
                          <a:ea typeface="+mn-ea"/>
                          <a:cs typeface="Arial" panose="020B0604020202020204" pitchFamily="34" charset="0"/>
                        </a:rPr>
                        <a:t>“I am proud to work for Hope University”.</a:t>
                      </a:r>
                    </a:p>
                    <a:p>
                      <a:pPr marL="0" algn="l" defTabSz="914400" rtl="0" eaLnBrk="1" latinLnBrk="0" hangingPunct="1"/>
                      <a:r>
                        <a:rPr lang="en-GB" sz="1800" b="1" kern="1200" dirty="0">
                          <a:solidFill>
                            <a:schemeClr val="lt1"/>
                          </a:solidFill>
                          <a:effectLst/>
                          <a:latin typeface="Arial" panose="020B0604020202020204" pitchFamily="34" charset="0"/>
                          <a:ea typeface="+mn-ea"/>
                          <a:cs typeface="Arial" panose="020B0604020202020204" pitchFamily="34" charset="0"/>
                        </a:rPr>
                        <a:t> </a:t>
                      </a:r>
                    </a:p>
                    <a:p>
                      <a:pPr marL="0" algn="l" defTabSz="914400" rtl="0" eaLnBrk="1" latinLnBrk="0" hangingPunct="1"/>
                      <a:r>
                        <a:rPr lang="en-GB" sz="1800" b="1" kern="1200" dirty="0">
                          <a:solidFill>
                            <a:schemeClr val="lt1"/>
                          </a:solidFill>
                          <a:effectLst/>
                          <a:latin typeface="Arial" panose="020B0604020202020204" pitchFamily="34" charset="0"/>
                          <a:ea typeface="+mn-ea"/>
                          <a:cs typeface="Arial" panose="020B0604020202020204" pitchFamily="34" charset="0"/>
                        </a:rPr>
                        <a:t>Increase the proportion/percentage of employees who respond positively to the statement,</a:t>
                      </a:r>
                    </a:p>
                    <a:p>
                      <a:pPr marL="0" algn="l" defTabSz="914400" rtl="0" eaLnBrk="1" latinLnBrk="0" hangingPunct="1"/>
                      <a:r>
                        <a:rPr lang="en-GB" sz="1800" b="1" kern="1200" dirty="0">
                          <a:solidFill>
                            <a:schemeClr val="lt1"/>
                          </a:solidFill>
                          <a:effectLst/>
                          <a:latin typeface="Arial" panose="020B0604020202020204" pitchFamily="34" charset="0"/>
                          <a:ea typeface="+mn-ea"/>
                          <a:cs typeface="Arial" panose="020B0604020202020204" pitchFamily="34" charset="0"/>
                        </a:rPr>
                        <a:t> </a:t>
                      </a:r>
                    </a:p>
                    <a:p>
                      <a:pPr marL="0" algn="l" defTabSz="914400" rtl="0" eaLnBrk="1" latinLnBrk="0" hangingPunct="1"/>
                      <a:r>
                        <a:rPr lang="en-GB" sz="1800" b="1" kern="1200" dirty="0">
                          <a:solidFill>
                            <a:schemeClr val="lt1"/>
                          </a:solidFill>
                          <a:effectLst/>
                          <a:latin typeface="Arial" panose="020B0604020202020204" pitchFamily="34" charset="0"/>
                          <a:ea typeface="+mn-ea"/>
                          <a:cs typeface="Arial" panose="020B0604020202020204" pitchFamily="34" charset="0"/>
                        </a:rPr>
                        <a:t>“I would recommend Hope as a good place to work”.</a:t>
                      </a:r>
                    </a:p>
                    <a:p>
                      <a:pPr marL="0" algn="l" defTabSz="914400" rtl="0" eaLnBrk="1" latinLnBrk="0" hangingPunct="1"/>
                      <a:r>
                        <a:rPr lang="en-GB" sz="1800" b="1" kern="1200" dirty="0">
                          <a:solidFill>
                            <a:schemeClr val="lt1"/>
                          </a:solidFill>
                          <a:effectLst/>
                          <a:latin typeface="Arial" panose="020B0604020202020204" pitchFamily="34" charset="0"/>
                          <a:ea typeface="+mn-ea"/>
                          <a:cs typeface="Arial" panose="020B0604020202020204" pitchFamily="34" charset="0"/>
                        </a:rPr>
                        <a:t> </a:t>
                      </a:r>
                    </a:p>
                    <a:p>
                      <a:pPr marL="0" lvl="0" algn="l" defTabSz="914400" rtl="0" eaLnBrk="1" latinLnBrk="0" hangingPunct="1"/>
                      <a:r>
                        <a:rPr lang="en-GB" sz="1800" b="1" kern="1200" dirty="0">
                          <a:solidFill>
                            <a:schemeClr val="lt1"/>
                          </a:solidFill>
                          <a:effectLst/>
                          <a:latin typeface="Arial" panose="020B0604020202020204" pitchFamily="34" charset="0"/>
                          <a:ea typeface="+mn-ea"/>
                          <a:cs typeface="Arial" panose="020B0604020202020204" pitchFamily="34" charset="0"/>
                        </a:rPr>
                        <a:t>Increase People Services communication to colleagues and stakeholders producing a “You said, We did” document annually</a:t>
                      </a:r>
                    </a:p>
                  </a:txBody>
                  <a:tcPr/>
                </a:tc>
                <a:extLst>
                  <a:ext uri="{0D108BD9-81ED-4DB2-BD59-A6C34878D82A}">
                    <a16:rowId xmlns:a16="http://schemas.microsoft.com/office/drawing/2014/main" val="3358823326"/>
                  </a:ext>
                </a:extLst>
              </a:tr>
              <a:tr h="1166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Arial" panose="020B0604020202020204" pitchFamily="34" charset="0"/>
                          <a:ea typeface="+mn-ea"/>
                          <a:cs typeface="Arial" panose="020B0604020202020204" pitchFamily="34" charset="0"/>
                        </a:rPr>
                        <a:t>Improve the opportunities for employees to engage in civic service via volunteering, community engagement and knowledge exchange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Arial" panose="020B0604020202020204" pitchFamily="34" charset="0"/>
                          <a:ea typeface="+mn-ea"/>
                          <a:cs typeface="Arial" panose="020B0604020202020204" pitchFamily="34" charset="0"/>
                        </a:rPr>
                        <a:t>Increase number of employee engagements with external bodies and groups utilising a variety of internal and external opportunities. </a:t>
                      </a:r>
                    </a:p>
                    <a:p>
                      <a:pPr marL="0" lvl="0" algn="l" defTabSz="914400" rtl="0" eaLnBrk="1" latinLnBrk="0" hangingPunct="1"/>
                      <a:endParaRPr lang="en-GB" sz="1800" kern="1200" dirty="0">
                        <a:solidFill>
                          <a:schemeClr val="dk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739377029"/>
                  </a:ext>
                </a:extLst>
              </a:tr>
            </a:tbl>
          </a:graphicData>
        </a:graphic>
      </p:graphicFrame>
      <p:pic>
        <p:nvPicPr>
          <p:cNvPr id="6" name="Picture 5">
            <a:extLst>
              <a:ext uri="{FF2B5EF4-FFF2-40B4-BE49-F238E27FC236}">
                <a16:creationId xmlns:a16="http://schemas.microsoft.com/office/drawing/2014/main" id="{C532D0C7-219B-466B-9EAA-CAC992CEFB75}"/>
              </a:ext>
            </a:extLst>
          </p:cNvPr>
          <p:cNvPicPr>
            <a:picLocks noChangeAspect="1"/>
          </p:cNvPicPr>
          <p:nvPr/>
        </p:nvPicPr>
        <p:blipFill rotWithShape="1">
          <a:blip r:embed="rId2"/>
          <a:srcRect t="74328"/>
          <a:stretch/>
        </p:blipFill>
        <p:spPr>
          <a:xfrm>
            <a:off x="721909" y="4445000"/>
            <a:ext cx="10748180" cy="1277127"/>
          </a:xfrm>
          <a:prstGeom prst="rect">
            <a:avLst/>
          </a:prstGeom>
        </p:spPr>
      </p:pic>
      <p:pic>
        <p:nvPicPr>
          <p:cNvPr id="5" name="Picture 4">
            <a:extLst>
              <a:ext uri="{FF2B5EF4-FFF2-40B4-BE49-F238E27FC236}">
                <a16:creationId xmlns:a16="http://schemas.microsoft.com/office/drawing/2014/main" id="{FE112852-7A3A-4519-BE8A-202FF6F6F28C}"/>
              </a:ext>
            </a:extLst>
          </p:cNvPr>
          <p:cNvPicPr>
            <a:picLocks noChangeAspect="1"/>
          </p:cNvPicPr>
          <p:nvPr/>
        </p:nvPicPr>
        <p:blipFill rotWithShape="1">
          <a:blip r:embed="rId2"/>
          <a:srcRect b="25672"/>
          <a:stretch/>
        </p:blipFill>
        <p:spPr>
          <a:xfrm>
            <a:off x="742950" y="747361"/>
            <a:ext cx="10748180" cy="3697639"/>
          </a:xfrm>
          <a:prstGeom prst="rect">
            <a:avLst/>
          </a:prstGeom>
        </p:spPr>
      </p:pic>
    </p:spTree>
    <p:extLst>
      <p:ext uri="{BB962C8B-B14F-4D97-AF65-F5344CB8AC3E}">
        <p14:creationId xmlns:p14="http://schemas.microsoft.com/office/powerpoint/2010/main" val="956299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5"/>
                                        </p:tgtEl>
                                      </p:cBhvr>
                                      <p:by x="115000" y="115000"/>
                                    </p:animScale>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500" fill="hold"/>
                                        <p:tgtEl>
                                          <p:spTgt spid="6"/>
                                        </p:tgtEl>
                                      </p:cBhvr>
                                      <p:by x="115000" y="11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713778632"/>
              </p:ext>
            </p:extLst>
          </p:nvPr>
        </p:nvGraphicFramePr>
        <p:xfrm>
          <a:off x="971550" y="1206500"/>
          <a:ext cx="10248900" cy="4267200"/>
        </p:xfrm>
        <a:graphic>
          <a:graphicData uri="http://schemas.openxmlformats.org/drawingml/2006/table">
            <a:tbl>
              <a:tblPr firstRow="1" bandRow="1">
                <a:tableStyleId>{5C22544A-7EE6-4342-B048-85BDC9FD1C3A}</a:tableStyleId>
              </a:tblPr>
              <a:tblGrid>
                <a:gridCol w="3448341">
                  <a:extLst>
                    <a:ext uri="{9D8B030D-6E8A-4147-A177-3AD203B41FA5}">
                      <a16:colId xmlns:a16="http://schemas.microsoft.com/office/drawing/2014/main" val="2579421887"/>
                    </a:ext>
                  </a:extLst>
                </a:gridCol>
                <a:gridCol w="6800559">
                  <a:extLst>
                    <a:ext uri="{9D8B030D-6E8A-4147-A177-3AD203B41FA5}">
                      <a16:colId xmlns:a16="http://schemas.microsoft.com/office/drawing/2014/main" val="3189165717"/>
                    </a:ext>
                  </a:extLst>
                </a:gridCol>
              </a:tblGrid>
              <a:tr h="3274828">
                <a:tc>
                  <a:txBody>
                    <a:bodyPr/>
                    <a:lstStyle/>
                    <a:p>
                      <a:r>
                        <a:rPr lang="en-GB" sz="1800" b="1" kern="1200" dirty="0">
                          <a:solidFill>
                            <a:schemeClr val="lt1"/>
                          </a:solidFill>
                          <a:effectLst/>
                          <a:latin typeface="Arial" panose="020B0604020202020204" pitchFamily="34" charset="0"/>
                          <a:ea typeface="+mn-ea"/>
                          <a:cs typeface="Arial" panose="020B0604020202020204" pitchFamily="34" charset="0"/>
                        </a:rPr>
                        <a:t>Support and maximise our employee performance providing appropriate development opportunities and career pathways to achieve Hope’s overall strategic ambitions.</a:t>
                      </a:r>
                      <a:endParaRPr lang="en-GB" dirty="0">
                        <a:latin typeface="Arial" panose="020B0604020202020204" pitchFamily="34" charset="0"/>
                        <a:cs typeface="Arial" panose="020B0604020202020204" pitchFamily="34" charset="0"/>
                      </a:endParaRPr>
                    </a:p>
                  </a:txBody>
                  <a:tcPr/>
                </a:tc>
                <a:tc>
                  <a:txBody>
                    <a:bodyPr/>
                    <a:lstStyle/>
                    <a:p>
                      <a:pPr marL="285750" lvl="0" indent="-285750">
                        <a:buFont typeface="Arial" panose="020B0604020202020204" pitchFamily="34" charset="0"/>
                        <a:buChar char="•"/>
                      </a:pPr>
                      <a:r>
                        <a:rPr lang="en-GB" sz="1600" b="1" kern="1200" dirty="0">
                          <a:solidFill>
                            <a:schemeClr val="lt1"/>
                          </a:solidFill>
                          <a:effectLst/>
                          <a:latin typeface="Arial" panose="020B0604020202020204" pitchFamily="34" charset="0"/>
                          <a:ea typeface="+mn-ea"/>
                          <a:cs typeface="Arial" panose="020B0604020202020204" pitchFamily="34" charset="0"/>
                        </a:rPr>
                        <a:t>Each employee to have a minimum of X days staff development afforded to them each year </a:t>
                      </a:r>
                    </a:p>
                    <a:p>
                      <a:pPr marL="285750" lvl="0" indent="-285750">
                        <a:buFont typeface="Arial" panose="020B0604020202020204" pitchFamily="34" charset="0"/>
                        <a:buChar char="•"/>
                      </a:pPr>
                      <a:r>
                        <a:rPr lang="en-GB" sz="1600" b="1" kern="1200" dirty="0">
                          <a:solidFill>
                            <a:schemeClr val="lt1"/>
                          </a:solidFill>
                          <a:effectLst/>
                          <a:latin typeface="Arial" panose="020B0604020202020204" pitchFamily="34" charset="0"/>
                          <a:ea typeface="+mn-ea"/>
                          <a:cs typeface="Arial" panose="020B0604020202020204" pitchFamily="34" charset="0"/>
                        </a:rPr>
                        <a:t>Above 80% of the workforce will engage in digital development through internally led programmes</a:t>
                      </a:r>
                    </a:p>
                    <a:p>
                      <a:pPr marL="285750" lvl="0" indent="-285750">
                        <a:buFont typeface="Arial" panose="020B0604020202020204" pitchFamily="34" charset="0"/>
                        <a:buChar char="•"/>
                      </a:pPr>
                      <a:r>
                        <a:rPr lang="en-GB" sz="1600" b="1" kern="1200" dirty="0">
                          <a:solidFill>
                            <a:schemeClr val="lt1"/>
                          </a:solidFill>
                          <a:effectLst/>
                          <a:latin typeface="Arial" panose="020B0604020202020204" pitchFamily="34" charset="0"/>
                          <a:ea typeface="+mn-ea"/>
                          <a:cs typeface="Arial" panose="020B0604020202020204" pitchFamily="34" charset="0"/>
                        </a:rPr>
                        <a:t>Annual evaluation of appraisal experience and continuously improving the process based on stakeholder feedback.</a:t>
                      </a:r>
                    </a:p>
                    <a:p>
                      <a:pPr marL="285750" lvl="0" indent="-285750">
                        <a:buFont typeface="Arial" panose="020B0604020202020204" pitchFamily="34" charset="0"/>
                        <a:buChar char="•"/>
                      </a:pPr>
                      <a:r>
                        <a:rPr lang="en-GB" sz="1600" b="1" kern="1200" dirty="0">
                          <a:solidFill>
                            <a:schemeClr val="lt1"/>
                          </a:solidFill>
                          <a:effectLst/>
                          <a:latin typeface="Arial" panose="020B0604020202020204" pitchFamily="34" charset="0"/>
                          <a:ea typeface="+mn-ea"/>
                          <a:cs typeface="Arial" panose="020B0604020202020204" pitchFamily="34" charset="0"/>
                        </a:rPr>
                        <a:t>Career ambition from appraisal conversations is fed into a clear succession planning process reducing the number of roles highlighted without potential successor</a:t>
                      </a:r>
                    </a:p>
                    <a:p>
                      <a:pPr marL="285750" lvl="0" indent="-285750">
                        <a:buFont typeface="Arial" panose="020B0604020202020204" pitchFamily="34" charset="0"/>
                        <a:buChar char="•"/>
                      </a:pPr>
                      <a:r>
                        <a:rPr lang="en-GB" sz="1600" b="1" kern="1200" dirty="0">
                          <a:solidFill>
                            <a:schemeClr val="lt1"/>
                          </a:solidFill>
                          <a:effectLst/>
                          <a:latin typeface="Arial" panose="020B0604020202020204" pitchFamily="34" charset="0"/>
                          <a:ea typeface="+mn-ea"/>
                          <a:cs typeface="Arial" panose="020B0604020202020204" pitchFamily="34" charset="0"/>
                        </a:rPr>
                        <a:t>Increase the number of employees mentoring and coaching internal colleagues</a:t>
                      </a:r>
                    </a:p>
                    <a:p>
                      <a:r>
                        <a:rPr lang="en-GB" sz="1600" b="1" kern="1200" dirty="0">
                          <a:solidFill>
                            <a:schemeClr val="lt1"/>
                          </a:solidFill>
                          <a:effectLst/>
                          <a:latin typeface="Arial" panose="020B0604020202020204" pitchFamily="34" charset="0"/>
                          <a:ea typeface="+mn-ea"/>
                          <a:cs typeface="Arial" panose="020B0604020202020204" pitchFamily="34" charset="0"/>
                        </a:rPr>
                        <a:t> </a:t>
                      </a:r>
                      <a:endParaRPr lang="en-GB" dirty="0"/>
                    </a:p>
                  </a:txBody>
                  <a:tcPr/>
                </a:tc>
                <a:extLst>
                  <a:ext uri="{0D108BD9-81ED-4DB2-BD59-A6C34878D82A}">
                    <a16:rowId xmlns:a16="http://schemas.microsoft.com/office/drawing/2014/main" val="1409623492"/>
                  </a:ext>
                </a:extLst>
              </a:tr>
              <a:tr h="992372">
                <a:tc>
                  <a:txBody>
                    <a:bodyPr/>
                    <a:lstStyle/>
                    <a:p>
                      <a:r>
                        <a:rPr lang="en-GB" sz="1800" kern="1200" dirty="0">
                          <a:solidFill>
                            <a:schemeClr val="dk1"/>
                          </a:solidFill>
                          <a:effectLst/>
                          <a:latin typeface="Arial" panose="020B0604020202020204" pitchFamily="34" charset="0"/>
                          <a:ea typeface="+mn-ea"/>
                          <a:cs typeface="Arial" panose="020B0604020202020204" pitchFamily="34" charset="0"/>
                        </a:rPr>
                        <a:t>Ensure we have effective authentic, inclusive leaders throughout the University </a:t>
                      </a:r>
                      <a:endParaRPr lang="en-GB" dirty="0">
                        <a:latin typeface="Arial" panose="020B0604020202020204" pitchFamily="34" charset="0"/>
                        <a:cs typeface="Arial" panose="020B0604020202020204" pitchFamily="34" charset="0"/>
                      </a:endParaRPr>
                    </a:p>
                  </a:txBody>
                  <a:tcPr/>
                </a:tc>
                <a:tc>
                  <a:txBody>
                    <a:bodyPr/>
                    <a:lstStyle/>
                    <a:p>
                      <a:pPr marL="285750" indent="-285750">
                        <a:buFont typeface="Arial" panose="020B0604020202020204" pitchFamily="34" charset="0"/>
                        <a:buChar char="•"/>
                      </a:pPr>
                      <a:r>
                        <a:rPr lang="en-GB" sz="1600" kern="1200" dirty="0">
                          <a:solidFill>
                            <a:schemeClr val="dk1"/>
                          </a:solidFill>
                          <a:effectLst/>
                          <a:latin typeface="Arial" panose="020B0604020202020204" pitchFamily="34" charset="0"/>
                          <a:ea typeface="+mn-ea"/>
                          <a:cs typeface="Arial" panose="020B0604020202020204" pitchFamily="34" charset="0"/>
                        </a:rPr>
                        <a:t>Audit the success of the Hope Leadership and Management behaviours framework via bi annual pulse survey </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55173411"/>
                  </a:ext>
                </a:extLst>
              </a:tr>
            </a:tbl>
          </a:graphicData>
        </a:graphic>
      </p:graphicFrame>
      <p:pic>
        <p:nvPicPr>
          <p:cNvPr id="8" name="Picture 7">
            <a:extLst>
              <a:ext uri="{FF2B5EF4-FFF2-40B4-BE49-F238E27FC236}">
                <a16:creationId xmlns:a16="http://schemas.microsoft.com/office/drawing/2014/main" id="{B42D50CD-15BD-43AE-950B-CD74D5D27DF0}"/>
              </a:ext>
            </a:extLst>
          </p:cNvPr>
          <p:cNvPicPr>
            <a:picLocks noChangeAspect="1"/>
          </p:cNvPicPr>
          <p:nvPr/>
        </p:nvPicPr>
        <p:blipFill rotWithShape="1">
          <a:blip r:embed="rId2"/>
          <a:srcRect t="76201"/>
          <a:stretch/>
        </p:blipFill>
        <p:spPr>
          <a:xfrm>
            <a:off x="971550" y="4445000"/>
            <a:ext cx="10284843" cy="1028700"/>
          </a:xfrm>
          <a:prstGeom prst="rect">
            <a:avLst/>
          </a:prstGeom>
        </p:spPr>
      </p:pic>
      <p:pic>
        <p:nvPicPr>
          <p:cNvPr id="6" name="Picture 5">
            <a:extLst>
              <a:ext uri="{FF2B5EF4-FFF2-40B4-BE49-F238E27FC236}">
                <a16:creationId xmlns:a16="http://schemas.microsoft.com/office/drawing/2014/main" id="{CD64D7AC-696C-4E64-B097-425351DE39F2}"/>
              </a:ext>
            </a:extLst>
          </p:cNvPr>
          <p:cNvPicPr>
            <a:picLocks noChangeAspect="1"/>
          </p:cNvPicPr>
          <p:nvPr/>
        </p:nvPicPr>
        <p:blipFill rotWithShape="1">
          <a:blip r:embed="rId2"/>
          <a:srcRect b="23799"/>
          <a:stretch/>
        </p:blipFill>
        <p:spPr>
          <a:xfrm>
            <a:off x="971550" y="1151261"/>
            <a:ext cx="10284843" cy="3293739"/>
          </a:xfrm>
          <a:prstGeom prst="rect">
            <a:avLst/>
          </a:prstGeom>
        </p:spPr>
      </p:pic>
    </p:spTree>
    <p:extLst>
      <p:ext uri="{BB962C8B-B14F-4D97-AF65-F5344CB8AC3E}">
        <p14:creationId xmlns:p14="http://schemas.microsoft.com/office/powerpoint/2010/main" val="1687394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6"/>
                                        </p:tgtEl>
                                      </p:cBhvr>
                                      <p:by x="115000" y="115000"/>
                                    </p:animScale>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500" fill="hold"/>
                                        <p:tgtEl>
                                          <p:spTgt spid="8"/>
                                        </p:tgtEl>
                                      </p:cBhvr>
                                      <p:by x="115000" y="11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Next Steps</a:t>
            </a:r>
            <a:endParaRPr lang="en-GB" dirty="0"/>
          </a:p>
        </p:txBody>
      </p:sp>
      <p:sp>
        <p:nvSpPr>
          <p:cNvPr id="3" name="Text Placeholder 2"/>
          <p:cNvSpPr>
            <a:spLocks noGrp="1"/>
          </p:cNvSpPr>
          <p:nvPr>
            <p:ph type="body" idx="1"/>
          </p:nvPr>
        </p:nvSpPr>
        <p:spPr/>
        <p:txBody>
          <a:bodyPr/>
          <a:lstStyle/>
          <a:p>
            <a:pPr marL="342900" indent="-342900">
              <a:buFont typeface="Arial" panose="020B0604020202020204" pitchFamily="34" charset="0"/>
              <a:buChar char="•"/>
            </a:pPr>
            <a:r>
              <a:rPr lang="en-GB" dirty="0" smtClean="0"/>
              <a:t>Review feedback and amend accordingly</a:t>
            </a:r>
          </a:p>
          <a:p>
            <a:pPr marL="342900" indent="-342900">
              <a:buFont typeface="Arial" panose="020B0604020202020204" pitchFamily="34" charset="0"/>
              <a:buChar char="•"/>
            </a:pPr>
            <a:r>
              <a:rPr lang="en-GB" dirty="0" smtClean="0"/>
              <a:t>Meet again with Unions</a:t>
            </a:r>
          </a:p>
          <a:p>
            <a:pPr marL="342900" indent="-342900">
              <a:buFont typeface="Arial" panose="020B0604020202020204" pitchFamily="34" charset="0"/>
              <a:buChar char="•"/>
            </a:pPr>
            <a:r>
              <a:rPr lang="en-GB" dirty="0" smtClean="0"/>
              <a:t>Present at UEB</a:t>
            </a:r>
          </a:p>
          <a:p>
            <a:pPr marL="342900" indent="-342900">
              <a:buFont typeface="Arial" panose="020B0604020202020204" pitchFamily="34" charset="0"/>
              <a:buChar char="•"/>
            </a:pPr>
            <a:r>
              <a:rPr lang="en-GB" dirty="0" smtClean="0"/>
              <a:t>Seek approval at Staffing Committee</a:t>
            </a:r>
          </a:p>
          <a:p>
            <a:pPr marL="342900" indent="-342900">
              <a:buFont typeface="Arial" panose="020B0604020202020204" pitchFamily="34" charset="0"/>
              <a:buChar char="•"/>
            </a:pPr>
            <a:r>
              <a:rPr lang="en-GB" dirty="0" smtClean="0"/>
              <a:t>Approval at Council </a:t>
            </a:r>
          </a:p>
          <a:p>
            <a:pPr marL="342900" indent="-342900">
              <a:buFont typeface="Arial" panose="020B0604020202020204" pitchFamily="34" charset="0"/>
              <a:buChar char="•"/>
            </a:pPr>
            <a:endParaRPr lang="en-GB" dirty="0" smtClean="0"/>
          </a:p>
          <a:p>
            <a:endParaRPr lang="en-GB" dirty="0"/>
          </a:p>
        </p:txBody>
      </p:sp>
    </p:spTree>
    <p:extLst>
      <p:ext uri="{BB962C8B-B14F-4D97-AF65-F5344CB8AC3E}">
        <p14:creationId xmlns:p14="http://schemas.microsoft.com/office/powerpoint/2010/main" val="978303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3E070-F842-4EE7-A095-D8A32863057F}"/>
              </a:ext>
            </a:extLst>
          </p:cNvPr>
          <p:cNvSpPr>
            <a:spLocks noGrp="1"/>
          </p:cNvSpPr>
          <p:nvPr>
            <p:ph type="title"/>
          </p:nvPr>
        </p:nvSpPr>
        <p:spPr>
          <a:xfrm>
            <a:off x="751764" y="355500"/>
            <a:ext cx="8360338" cy="860400"/>
          </a:xfrm>
        </p:spPr>
        <p:txBody>
          <a:bodyPr>
            <a:normAutofit/>
          </a:bodyPr>
          <a:lstStyle/>
          <a:p>
            <a:pPr algn="ctr"/>
            <a:r>
              <a:rPr lang="en-GB" sz="2800" b="1" dirty="0">
                <a:solidFill>
                  <a:schemeClr val="tx1"/>
                </a:solidFill>
              </a:rPr>
              <a:t>Context </a:t>
            </a:r>
          </a:p>
        </p:txBody>
      </p:sp>
      <p:sp>
        <p:nvSpPr>
          <p:cNvPr id="3" name="Text Placeholder 2">
            <a:extLst>
              <a:ext uri="{FF2B5EF4-FFF2-40B4-BE49-F238E27FC236}">
                <a16:creationId xmlns:a16="http://schemas.microsoft.com/office/drawing/2014/main" id="{42CB0660-1F1B-425A-B263-F82F0AC83E60}"/>
              </a:ext>
            </a:extLst>
          </p:cNvPr>
          <p:cNvSpPr>
            <a:spLocks noGrp="1"/>
          </p:cNvSpPr>
          <p:nvPr>
            <p:ph type="body" idx="1"/>
          </p:nvPr>
        </p:nvSpPr>
        <p:spPr>
          <a:xfrm>
            <a:off x="672662" y="1433373"/>
            <a:ext cx="8439440" cy="5188144"/>
          </a:xfrm>
        </p:spPr>
        <p:txBody>
          <a:bodyPr>
            <a:noAutofit/>
          </a:bodyPr>
          <a:lstStyle/>
          <a:p>
            <a:pPr marL="342900" indent="-342900">
              <a:buFont typeface="Arial" panose="020B0604020202020204" pitchFamily="34" charset="0"/>
              <a:buChar char="•"/>
            </a:pPr>
            <a:r>
              <a:rPr lang="en-GB" sz="1800" dirty="0">
                <a:solidFill>
                  <a:schemeClr val="tx1"/>
                </a:solidFill>
              </a:rPr>
              <a:t>Aligned with other enabling strategies.</a:t>
            </a:r>
          </a:p>
          <a:p>
            <a:pPr marL="342900" indent="-342900">
              <a:buFont typeface="Arial" panose="020B0604020202020204" pitchFamily="34" charset="0"/>
              <a:buChar char="•"/>
            </a:pPr>
            <a:r>
              <a:rPr lang="en-GB" sz="1800" dirty="0"/>
              <a:t>Ongoing consultation process</a:t>
            </a:r>
          </a:p>
          <a:p>
            <a:pPr marL="342900" indent="-342900">
              <a:buFont typeface="Arial" panose="020B0604020202020204" pitchFamily="34" charset="0"/>
              <a:buChar char="•"/>
            </a:pPr>
            <a:r>
              <a:rPr lang="en-GB" sz="1800" dirty="0"/>
              <a:t>Initial scoping for themes takes cognisance of people risk analysis, opportunities and horizon scanning, informed by key University business drivers whilst remaining flexible and adaptive to the changing environment and new priorities the University will face.  </a:t>
            </a:r>
          </a:p>
          <a:p>
            <a:pPr marL="342900" indent="-342900">
              <a:buFont typeface="Arial" panose="020B0604020202020204" pitchFamily="34" charset="0"/>
              <a:buChar char="•"/>
            </a:pPr>
            <a:r>
              <a:rPr lang="en-GB" sz="1800" dirty="0"/>
              <a:t>Seeks to shape and cultivate a culture that supports the University’s ambitions that is </a:t>
            </a:r>
            <a:r>
              <a:rPr lang="en-GB" sz="1800" b="1" dirty="0"/>
              <a:t>values driven</a:t>
            </a:r>
            <a:r>
              <a:rPr lang="en-GB" sz="1800" dirty="0"/>
              <a:t>, whilst aligning new structures and ways of working with appropriate organisational development interventions to face a range of challenges </a:t>
            </a:r>
          </a:p>
          <a:p>
            <a:pPr marL="342900" indent="-342900">
              <a:buFont typeface="Arial" panose="020B0604020202020204" pitchFamily="34" charset="0"/>
              <a:buChar char="•"/>
            </a:pPr>
            <a:r>
              <a:rPr lang="en-GB" sz="1800" dirty="0"/>
              <a:t>Develops eight themes to support the University Strategic Plan. These are not set in isolation and are interdependent with other strategies and themes within the People Strategy </a:t>
            </a:r>
          </a:p>
          <a:p>
            <a:pPr marL="342900" indent="-342900">
              <a:buFont typeface="Arial" panose="020B0604020202020204" pitchFamily="34" charset="0"/>
              <a:buChar char="•"/>
            </a:pPr>
            <a:endParaRPr lang="en-GB" sz="1600" dirty="0"/>
          </a:p>
          <a:p>
            <a:pPr marL="342900" indent="-342900">
              <a:buFont typeface="Arial" panose="020B0604020202020204" pitchFamily="34" charset="0"/>
              <a:buChar char="•"/>
            </a:pPr>
            <a:endParaRPr lang="en-GB" sz="1600" dirty="0">
              <a:solidFill>
                <a:schemeClr val="tx1"/>
              </a:solidFill>
            </a:endParaRPr>
          </a:p>
          <a:p>
            <a:pPr marL="342900" indent="-342900">
              <a:buFont typeface="Arial" panose="020B0604020202020204" pitchFamily="34" charset="0"/>
              <a:buChar char="•"/>
            </a:pPr>
            <a:endParaRPr lang="en-GB" sz="1600" dirty="0">
              <a:solidFill>
                <a:schemeClr val="tx1"/>
              </a:solidFill>
            </a:endParaRPr>
          </a:p>
          <a:p>
            <a:r>
              <a:rPr lang="en-GB" sz="1600" dirty="0">
                <a:solidFill>
                  <a:schemeClr val="tx1"/>
                </a:solidFill>
              </a:rPr>
              <a:t> </a:t>
            </a:r>
          </a:p>
        </p:txBody>
      </p:sp>
    </p:spTree>
    <p:extLst>
      <p:ext uri="{BB962C8B-B14F-4D97-AF65-F5344CB8AC3E}">
        <p14:creationId xmlns:p14="http://schemas.microsoft.com/office/powerpoint/2010/main" val="17591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800" b="1" dirty="0"/>
              <a:t>Context </a:t>
            </a:r>
          </a:p>
        </p:txBody>
      </p:sp>
      <p:sp>
        <p:nvSpPr>
          <p:cNvPr id="3" name="Text Placeholder 2"/>
          <p:cNvSpPr>
            <a:spLocks noGrp="1"/>
          </p:cNvSpPr>
          <p:nvPr>
            <p:ph type="body" idx="1"/>
          </p:nvPr>
        </p:nvSpPr>
        <p:spPr>
          <a:xfrm>
            <a:off x="1309323" y="2448135"/>
            <a:ext cx="8360338" cy="3629280"/>
          </a:xfrm>
        </p:spPr>
        <p:txBody>
          <a:bodyPr>
            <a:normAutofit fontScale="92500" lnSpcReduction="10000"/>
          </a:bodyPr>
          <a:lstStyle/>
          <a:p>
            <a:r>
              <a:rPr lang="en-GB" b="1" dirty="0"/>
              <a:t>Our Ambition</a:t>
            </a:r>
            <a:endParaRPr lang="en-GB" dirty="0"/>
          </a:p>
          <a:p>
            <a:pPr algn="just"/>
            <a:r>
              <a:rPr lang="en-GB" dirty="0"/>
              <a:t>Supporting our people requires </a:t>
            </a:r>
            <a:r>
              <a:rPr lang="en-GB" b="1" dirty="0"/>
              <a:t>significant joint working </a:t>
            </a:r>
            <a:r>
              <a:rPr lang="en-GB" dirty="0"/>
              <a:t>and </a:t>
            </a:r>
            <a:r>
              <a:rPr lang="en-GB" b="1" dirty="0"/>
              <a:t>collaboration</a:t>
            </a:r>
            <a:r>
              <a:rPr lang="en-GB" dirty="0"/>
              <a:t> but mostly importantly </a:t>
            </a:r>
            <a:r>
              <a:rPr lang="en-GB" b="1" dirty="0"/>
              <a:t>shared ownership </a:t>
            </a:r>
            <a:r>
              <a:rPr lang="en-GB" dirty="0"/>
              <a:t>and understanding centrally and locally.  Local people plans/aims need to be developed within an agreed corporate framework that acknowledges different challenges and opportunities that various functions face.  </a:t>
            </a:r>
          </a:p>
          <a:p>
            <a:pPr algn="just"/>
            <a:r>
              <a:rPr lang="en-GB" dirty="0"/>
              <a:t>Seeks to encourage </a:t>
            </a:r>
            <a:r>
              <a:rPr lang="en-GB" b="1" dirty="0"/>
              <a:t>devolved and distributed leadership </a:t>
            </a:r>
            <a:r>
              <a:rPr lang="en-GB" dirty="0"/>
              <a:t>throughout the University in addressing both local and corporate issues and </a:t>
            </a:r>
            <a:r>
              <a:rPr lang="en-GB" b="1" dirty="0"/>
              <a:t>places ownership of the priorities to those best placed to ensure they are achieved. </a:t>
            </a:r>
          </a:p>
          <a:p>
            <a:r>
              <a:rPr lang="en-GB" dirty="0">
                <a:solidFill>
                  <a:srgbClr val="FF0000"/>
                </a:solidFill>
              </a:rPr>
              <a:t> </a:t>
            </a:r>
          </a:p>
          <a:p>
            <a:endParaRPr lang="en-GB" b="1" dirty="0"/>
          </a:p>
          <a:p>
            <a:endParaRPr lang="en-GB" dirty="0"/>
          </a:p>
        </p:txBody>
      </p:sp>
      <p:sp>
        <p:nvSpPr>
          <p:cNvPr id="5" name="TextBox 4">
            <a:extLst>
              <a:ext uri="{FF2B5EF4-FFF2-40B4-BE49-F238E27FC236}">
                <a16:creationId xmlns:a16="http://schemas.microsoft.com/office/drawing/2014/main" id="{890C9E70-FCF6-4E3A-B7E2-C4EEA8FBAA48}"/>
              </a:ext>
            </a:extLst>
          </p:cNvPr>
          <p:cNvSpPr txBox="1"/>
          <p:nvPr/>
        </p:nvSpPr>
        <p:spPr>
          <a:xfrm>
            <a:off x="1309324" y="1533513"/>
            <a:ext cx="8360337" cy="707886"/>
          </a:xfrm>
          <a:prstGeom prst="rect">
            <a:avLst/>
          </a:prstGeom>
          <a:noFill/>
        </p:spPr>
        <p:txBody>
          <a:bodyPr wrap="square">
            <a:spAutoFit/>
          </a:bodyPr>
          <a:lstStyle/>
          <a:p>
            <a:r>
              <a:rPr lang="en-GB" sz="2000" dirty="0"/>
              <a:t>Delivery through </a:t>
            </a:r>
            <a:r>
              <a:rPr lang="en-GB" sz="2000" b="1" dirty="0"/>
              <a:t>Partnering</a:t>
            </a:r>
            <a:r>
              <a:rPr lang="en-GB" sz="2000" dirty="0"/>
              <a:t> with Our Faculties, Schools and Departments</a:t>
            </a:r>
          </a:p>
        </p:txBody>
      </p:sp>
    </p:spTree>
    <p:extLst>
      <p:ext uri="{BB962C8B-B14F-4D97-AF65-F5344CB8AC3E}">
        <p14:creationId xmlns:p14="http://schemas.microsoft.com/office/powerpoint/2010/main" val="1332521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800" b="1" dirty="0"/>
              <a:t>Context</a:t>
            </a:r>
          </a:p>
        </p:txBody>
      </p:sp>
      <p:sp>
        <p:nvSpPr>
          <p:cNvPr id="3" name="Text Placeholder 2"/>
          <p:cNvSpPr>
            <a:spLocks noGrp="1"/>
          </p:cNvSpPr>
          <p:nvPr>
            <p:ph type="body" idx="1"/>
          </p:nvPr>
        </p:nvSpPr>
        <p:spPr>
          <a:xfrm>
            <a:off x="751764" y="1433373"/>
            <a:ext cx="8360338" cy="5198655"/>
          </a:xfrm>
        </p:spPr>
        <p:txBody>
          <a:bodyPr>
            <a:normAutofit/>
          </a:bodyPr>
          <a:lstStyle/>
          <a:p>
            <a:pPr marL="342900" indent="-342900">
              <a:buFont typeface="Arial" panose="020B0604020202020204" pitchFamily="34" charset="0"/>
              <a:buChar char="•"/>
            </a:pPr>
            <a:r>
              <a:rPr lang="en-GB" dirty="0"/>
              <a:t>Will need to reflect and adapt to the resource allocation available over the 4 years to determine priorities and pace of change. Some areas of the strategy will span multiple years to embed because of resources and organisational and cultural change that will be required. </a:t>
            </a:r>
          </a:p>
          <a:p>
            <a:pPr marL="342900" indent="-342900">
              <a:buFont typeface="Arial" panose="020B0604020202020204" pitchFamily="34" charset="0"/>
              <a:buChar char="•"/>
            </a:pPr>
            <a:r>
              <a:rPr lang="en-GB" dirty="0"/>
              <a:t>Strategy Plan to support with clear milestones</a:t>
            </a:r>
          </a:p>
          <a:p>
            <a:pPr marL="342900" indent="-342900">
              <a:buFont typeface="Arial" panose="020B0604020202020204" pitchFamily="34" charset="0"/>
              <a:buChar char="•"/>
            </a:pPr>
            <a:r>
              <a:rPr lang="en-GB" dirty="0"/>
              <a:t>Set of KPIs including corporate givens – Athena Swan, Disability Confident, Wellbeing along with specific KPIs for Our People strategy.</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02067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800" b="1" dirty="0"/>
              <a:t>Vision</a:t>
            </a:r>
          </a:p>
        </p:txBody>
      </p:sp>
      <p:sp>
        <p:nvSpPr>
          <p:cNvPr id="3" name="Text Placeholder 2"/>
          <p:cNvSpPr>
            <a:spLocks noGrp="1"/>
          </p:cNvSpPr>
          <p:nvPr>
            <p:ph type="body" idx="1"/>
          </p:nvPr>
        </p:nvSpPr>
        <p:spPr/>
        <p:txBody>
          <a:bodyPr>
            <a:normAutofit/>
          </a:bodyPr>
          <a:lstStyle/>
          <a:p>
            <a:r>
              <a:rPr lang="en-GB" dirty="0"/>
              <a:t>People Services Vision: </a:t>
            </a:r>
          </a:p>
          <a:p>
            <a:r>
              <a:rPr lang="en-GB" dirty="0"/>
              <a:t>Working collaboratively with the collegium, including leaders, staff and key internal and external stakeholders we will shape and build a unique, </a:t>
            </a:r>
            <a:r>
              <a:rPr lang="en-GB" b="1" dirty="0"/>
              <a:t>fully inclusive, change ready</a:t>
            </a:r>
            <a:r>
              <a:rPr lang="en-GB" dirty="0"/>
              <a:t>, </a:t>
            </a:r>
            <a:r>
              <a:rPr lang="en-GB" b="1" dirty="0"/>
              <a:t>values driven</a:t>
            </a:r>
            <a:r>
              <a:rPr lang="en-GB" dirty="0"/>
              <a:t>, </a:t>
            </a:r>
            <a:r>
              <a:rPr lang="en-GB" b="1" dirty="0"/>
              <a:t>socially responsible</a:t>
            </a:r>
            <a:r>
              <a:rPr lang="en-GB" dirty="0"/>
              <a:t>, with </a:t>
            </a:r>
            <a:r>
              <a:rPr lang="en-GB" b="1" dirty="0"/>
              <a:t>highly skilled </a:t>
            </a:r>
            <a:r>
              <a:rPr lang="en-GB" dirty="0"/>
              <a:t>and </a:t>
            </a:r>
            <a:r>
              <a:rPr lang="en-GB" b="1" dirty="0"/>
              <a:t>engaged colleagues</a:t>
            </a:r>
            <a:r>
              <a:rPr lang="en-GB" dirty="0"/>
              <a:t>, </a:t>
            </a:r>
            <a:r>
              <a:rPr lang="en-GB" b="1" dirty="0"/>
              <a:t>people centric work setting </a:t>
            </a:r>
            <a:r>
              <a:rPr lang="en-GB" dirty="0"/>
              <a:t>contributing</a:t>
            </a:r>
            <a:r>
              <a:rPr lang="en-GB" b="1" dirty="0"/>
              <a:t> </a:t>
            </a:r>
            <a:r>
              <a:rPr lang="en-GB" dirty="0"/>
              <a:t>to the University’s ambitious plans for 2028 seeking to maximise institutional excellence in all that we do.  </a:t>
            </a:r>
          </a:p>
          <a:p>
            <a:endParaRPr lang="en-GB" dirty="0"/>
          </a:p>
        </p:txBody>
      </p:sp>
    </p:spTree>
    <p:extLst>
      <p:ext uri="{BB962C8B-B14F-4D97-AF65-F5344CB8AC3E}">
        <p14:creationId xmlns:p14="http://schemas.microsoft.com/office/powerpoint/2010/main" val="1179445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BB6CD2A7-3E4D-4523-BF6A-3347E4C0AC6C}"/>
              </a:ext>
            </a:extLst>
          </p:cNvPr>
          <p:cNvSpPr/>
          <p:nvPr/>
        </p:nvSpPr>
        <p:spPr>
          <a:xfrm>
            <a:off x="3702683" y="1967023"/>
            <a:ext cx="2509284" cy="1627710"/>
          </a:xfrm>
          <a:prstGeom prst="ellipse">
            <a:avLst/>
          </a:prstGeom>
          <a:solidFill>
            <a:schemeClr val="accent2">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rPr>
              <a:t>People </a:t>
            </a:r>
          </a:p>
          <a:p>
            <a:pPr algn="ctr"/>
            <a:r>
              <a:rPr lang="en-GB" sz="3200" b="1" dirty="0">
                <a:solidFill>
                  <a:schemeClr val="tx1"/>
                </a:solidFill>
              </a:rPr>
              <a:t>Strategy</a:t>
            </a:r>
          </a:p>
          <a:p>
            <a:pPr algn="ctr"/>
            <a:r>
              <a:rPr lang="en-GB" sz="3200" b="1" dirty="0">
                <a:solidFill>
                  <a:schemeClr val="tx1"/>
                </a:solidFill>
              </a:rPr>
              <a:t>Themes</a:t>
            </a:r>
          </a:p>
        </p:txBody>
      </p:sp>
      <p:sp>
        <p:nvSpPr>
          <p:cNvPr id="7" name="Oval 6">
            <a:extLst>
              <a:ext uri="{FF2B5EF4-FFF2-40B4-BE49-F238E27FC236}">
                <a16:creationId xmlns:a16="http://schemas.microsoft.com/office/drawing/2014/main" id="{12AA91F7-9462-4FAC-8B36-34563C2A6D72}"/>
              </a:ext>
            </a:extLst>
          </p:cNvPr>
          <p:cNvSpPr/>
          <p:nvPr/>
        </p:nvSpPr>
        <p:spPr>
          <a:xfrm>
            <a:off x="2022739" y="739102"/>
            <a:ext cx="1679944" cy="1356395"/>
          </a:xfrm>
          <a:prstGeom prst="ellipse">
            <a:avLst/>
          </a:prstGeom>
          <a:solidFill>
            <a:srgbClr val="F8ECF8"/>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Our Equality, Diversity and Inclusion Commitment </a:t>
            </a:r>
          </a:p>
        </p:txBody>
      </p:sp>
      <p:sp>
        <p:nvSpPr>
          <p:cNvPr id="9" name="Oval 8">
            <a:extLst>
              <a:ext uri="{FF2B5EF4-FFF2-40B4-BE49-F238E27FC236}">
                <a16:creationId xmlns:a16="http://schemas.microsoft.com/office/drawing/2014/main" id="{DD964285-D858-4A62-AE3D-BC1FF25B6A71}"/>
              </a:ext>
            </a:extLst>
          </p:cNvPr>
          <p:cNvSpPr/>
          <p:nvPr/>
        </p:nvSpPr>
        <p:spPr>
          <a:xfrm>
            <a:off x="6211967" y="761920"/>
            <a:ext cx="1679944" cy="1356395"/>
          </a:xfrm>
          <a:prstGeom prst="ellipse">
            <a:avLst/>
          </a:prstGeom>
          <a:solidFill>
            <a:schemeClr val="tx2">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Supporting and Maximising Our Performance </a:t>
            </a:r>
          </a:p>
        </p:txBody>
      </p:sp>
      <p:sp>
        <p:nvSpPr>
          <p:cNvPr id="10" name="Oval 9">
            <a:extLst>
              <a:ext uri="{FF2B5EF4-FFF2-40B4-BE49-F238E27FC236}">
                <a16:creationId xmlns:a16="http://schemas.microsoft.com/office/drawing/2014/main" id="{09B34B6D-FFE6-4CCE-AA59-BA8383C69476}"/>
              </a:ext>
            </a:extLst>
          </p:cNvPr>
          <p:cNvSpPr/>
          <p:nvPr/>
        </p:nvSpPr>
        <p:spPr>
          <a:xfrm>
            <a:off x="6145962" y="3571916"/>
            <a:ext cx="1679944" cy="1356395"/>
          </a:xfrm>
          <a:prstGeom prst="ellipse">
            <a:avLst/>
          </a:prstGeom>
          <a:solidFill>
            <a:schemeClr val="accent3">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Transforming Our Work Environment</a:t>
            </a:r>
          </a:p>
        </p:txBody>
      </p:sp>
      <p:sp>
        <p:nvSpPr>
          <p:cNvPr id="12" name="Oval 11">
            <a:extLst>
              <a:ext uri="{FF2B5EF4-FFF2-40B4-BE49-F238E27FC236}">
                <a16:creationId xmlns:a16="http://schemas.microsoft.com/office/drawing/2014/main" id="{9BCB2B60-F1A2-4112-A165-83D79B821E78}"/>
              </a:ext>
            </a:extLst>
          </p:cNvPr>
          <p:cNvSpPr/>
          <p:nvPr/>
        </p:nvSpPr>
        <p:spPr>
          <a:xfrm>
            <a:off x="2022739" y="3571915"/>
            <a:ext cx="1679944" cy="1356395"/>
          </a:xfrm>
          <a:prstGeom prst="ellipse">
            <a:avLst/>
          </a:prstGeom>
          <a:solidFill>
            <a:schemeClr val="accent4">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Hearing Our Employee Voice and Engaging Our People</a:t>
            </a:r>
          </a:p>
        </p:txBody>
      </p:sp>
      <p:sp>
        <p:nvSpPr>
          <p:cNvPr id="14" name="Oval 13">
            <a:extLst>
              <a:ext uri="{FF2B5EF4-FFF2-40B4-BE49-F238E27FC236}">
                <a16:creationId xmlns:a16="http://schemas.microsoft.com/office/drawing/2014/main" id="{51E26346-1469-43A2-B5A4-12867E436A12}"/>
              </a:ext>
            </a:extLst>
          </p:cNvPr>
          <p:cNvSpPr/>
          <p:nvPr/>
        </p:nvSpPr>
        <p:spPr>
          <a:xfrm>
            <a:off x="6985934" y="2200168"/>
            <a:ext cx="1679944" cy="1339907"/>
          </a:xfrm>
          <a:prstGeom prst="ellipse">
            <a:avLst/>
          </a:prstGeom>
          <a:solidFill>
            <a:srgbClr val="01BBBB"/>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Our Wellbeing and Safety </a:t>
            </a:r>
          </a:p>
        </p:txBody>
      </p:sp>
      <p:sp>
        <p:nvSpPr>
          <p:cNvPr id="11" name="Oval 10">
            <a:extLst>
              <a:ext uri="{FF2B5EF4-FFF2-40B4-BE49-F238E27FC236}">
                <a16:creationId xmlns:a16="http://schemas.microsoft.com/office/drawing/2014/main" id="{EDC04BAF-6029-4497-9252-D4643A824447}"/>
              </a:ext>
            </a:extLst>
          </p:cNvPr>
          <p:cNvSpPr/>
          <p:nvPr/>
        </p:nvSpPr>
        <p:spPr>
          <a:xfrm>
            <a:off x="4117353" y="4078949"/>
            <a:ext cx="1679944" cy="1356395"/>
          </a:xfrm>
          <a:prstGeom prst="ellipse">
            <a:avLst/>
          </a:prstGeom>
          <a:solidFill>
            <a:srgbClr val="F5FBD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Our Social Responsibility and the Environment </a:t>
            </a:r>
          </a:p>
        </p:txBody>
      </p:sp>
      <p:sp>
        <p:nvSpPr>
          <p:cNvPr id="13" name="Oval 12">
            <a:extLst>
              <a:ext uri="{FF2B5EF4-FFF2-40B4-BE49-F238E27FC236}">
                <a16:creationId xmlns:a16="http://schemas.microsoft.com/office/drawing/2014/main" id="{3FCAE09F-CED1-4CF2-BC00-993A4DC631AC}"/>
              </a:ext>
            </a:extLst>
          </p:cNvPr>
          <p:cNvSpPr/>
          <p:nvPr/>
        </p:nvSpPr>
        <p:spPr>
          <a:xfrm>
            <a:off x="1273575" y="2130275"/>
            <a:ext cx="1679944" cy="1356395"/>
          </a:xfrm>
          <a:prstGeom prst="ellipse">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Our Leaders </a:t>
            </a:r>
          </a:p>
        </p:txBody>
      </p:sp>
      <p:sp>
        <p:nvSpPr>
          <p:cNvPr id="8" name="Oval 7">
            <a:extLst>
              <a:ext uri="{FF2B5EF4-FFF2-40B4-BE49-F238E27FC236}">
                <a16:creationId xmlns:a16="http://schemas.microsoft.com/office/drawing/2014/main" id="{758692F7-B0E1-4753-858D-DC20FA85E320}"/>
              </a:ext>
            </a:extLst>
          </p:cNvPr>
          <p:cNvSpPr/>
          <p:nvPr/>
        </p:nvSpPr>
        <p:spPr>
          <a:xfrm>
            <a:off x="4117353" y="213887"/>
            <a:ext cx="1679944" cy="1356395"/>
          </a:xfrm>
          <a:prstGeom prst="ellipse">
            <a:avLst/>
          </a:prstGeom>
          <a:solidFill>
            <a:schemeClr val="bg2">
              <a:lumMod val="9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Living Our Values and Developing Our Culture</a:t>
            </a:r>
          </a:p>
        </p:txBody>
      </p:sp>
      <p:cxnSp>
        <p:nvCxnSpPr>
          <p:cNvPr id="16" name="Straight Arrow Connector 15">
            <a:extLst>
              <a:ext uri="{FF2B5EF4-FFF2-40B4-BE49-F238E27FC236}">
                <a16:creationId xmlns:a16="http://schemas.microsoft.com/office/drawing/2014/main" id="{027B15EE-24B9-4017-8334-3D09DAF2D9B1}"/>
              </a:ext>
            </a:extLst>
          </p:cNvPr>
          <p:cNvCxnSpPr>
            <a:cxnSpLocks/>
            <a:stCxn id="6" idx="0"/>
            <a:endCxn id="8" idx="4"/>
          </p:cNvCxnSpPr>
          <p:nvPr/>
        </p:nvCxnSpPr>
        <p:spPr>
          <a:xfrm flipV="1">
            <a:off x="4957325" y="1570282"/>
            <a:ext cx="0" cy="396741"/>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1E4E05E4-9E06-4763-AEC8-531E37BB0E0A}"/>
              </a:ext>
            </a:extLst>
          </p:cNvPr>
          <p:cNvCxnSpPr>
            <a:cxnSpLocks/>
            <a:stCxn id="6" idx="7"/>
            <a:endCxn id="9" idx="3"/>
          </p:cNvCxnSpPr>
          <p:nvPr/>
        </p:nvCxnSpPr>
        <p:spPr>
          <a:xfrm flipV="1">
            <a:off x="5844491" y="1919676"/>
            <a:ext cx="613498" cy="285720"/>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8FFFE381-63B2-49B2-99A2-6D01CF4E3A19}"/>
              </a:ext>
            </a:extLst>
          </p:cNvPr>
          <p:cNvCxnSpPr>
            <a:cxnSpLocks/>
            <a:stCxn id="6" idx="1"/>
            <a:endCxn id="7" idx="5"/>
          </p:cNvCxnSpPr>
          <p:nvPr/>
        </p:nvCxnSpPr>
        <p:spPr>
          <a:xfrm flipH="1" flipV="1">
            <a:off x="3456661" y="1896858"/>
            <a:ext cx="613498" cy="308538"/>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911DD6E7-C5A9-4D2E-8D6E-E257CA0DBDAE}"/>
              </a:ext>
            </a:extLst>
          </p:cNvPr>
          <p:cNvCxnSpPr>
            <a:cxnSpLocks/>
            <a:stCxn id="6" idx="2"/>
            <a:endCxn id="13" idx="6"/>
          </p:cNvCxnSpPr>
          <p:nvPr/>
        </p:nvCxnSpPr>
        <p:spPr>
          <a:xfrm flipH="1">
            <a:off x="2953519" y="2780878"/>
            <a:ext cx="749164" cy="27595"/>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a:extLst>
              <a:ext uri="{FF2B5EF4-FFF2-40B4-BE49-F238E27FC236}">
                <a16:creationId xmlns:a16="http://schemas.microsoft.com/office/drawing/2014/main" id="{BA42B49A-BFDC-4E6A-882F-693862C48DF4}"/>
              </a:ext>
            </a:extLst>
          </p:cNvPr>
          <p:cNvCxnSpPr>
            <a:cxnSpLocks/>
            <a:stCxn id="6" idx="3"/>
            <a:endCxn id="12" idx="7"/>
          </p:cNvCxnSpPr>
          <p:nvPr/>
        </p:nvCxnSpPr>
        <p:spPr>
          <a:xfrm flipH="1">
            <a:off x="3456661" y="3356360"/>
            <a:ext cx="613498" cy="414194"/>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48105E0C-6E3B-47C7-A05B-A096D14598B9}"/>
              </a:ext>
            </a:extLst>
          </p:cNvPr>
          <p:cNvCxnSpPr>
            <a:cxnSpLocks/>
            <a:stCxn id="6" idx="4"/>
            <a:endCxn id="11" idx="0"/>
          </p:cNvCxnSpPr>
          <p:nvPr/>
        </p:nvCxnSpPr>
        <p:spPr>
          <a:xfrm>
            <a:off x="4957325" y="3594733"/>
            <a:ext cx="0" cy="484216"/>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F891909A-D695-422F-AA46-0FA747B57D55}"/>
              </a:ext>
            </a:extLst>
          </p:cNvPr>
          <p:cNvCxnSpPr>
            <a:cxnSpLocks/>
            <a:stCxn id="6" idx="5"/>
            <a:endCxn id="10" idx="1"/>
          </p:cNvCxnSpPr>
          <p:nvPr/>
        </p:nvCxnSpPr>
        <p:spPr>
          <a:xfrm>
            <a:off x="5844491" y="3356360"/>
            <a:ext cx="547493" cy="414195"/>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C87F11CD-7291-4025-8BB0-E6ABC720802A}"/>
              </a:ext>
            </a:extLst>
          </p:cNvPr>
          <p:cNvCxnSpPr>
            <a:cxnSpLocks/>
            <a:stCxn id="6" idx="6"/>
            <a:endCxn id="14" idx="2"/>
          </p:cNvCxnSpPr>
          <p:nvPr/>
        </p:nvCxnSpPr>
        <p:spPr>
          <a:xfrm>
            <a:off x="6211967" y="2780878"/>
            <a:ext cx="773967" cy="89244"/>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D59CACC3-45EE-4746-9F24-4A5613AFDBA8}"/>
              </a:ext>
            </a:extLst>
          </p:cNvPr>
          <p:cNvSpPr txBox="1"/>
          <p:nvPr/>
        </p:nvSpPr>
        <p:spPr>
          <a:xfrm>
            <a:off x="751811" y="5522510"/>
            <a:ext cx="8154290" cy="1657377"/>
          </a:xfrm>
          <a:prstGeom prst="rect">
            <a:avLst/>
          </a:prstGeom>
          <a:noFill/>
        </p:spPr>
        <p:txBody>
          <a:bodyPr wrap="square" rtlCol="0">
            <a:spAutoFit/>
          </a:bodyPr>
          <a:lstStyle/>
          <a:p>
            <a:pPr algn="just">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High level actions supplementing the themes will be identified, between 15 - 20. These will be those that have the greatest impact on meeting the University’s ambition. They will be underpinned by numerous other operational actions and work streams. </a:t>
            </a:r>
          </a:p>
          <a:p>
            <a:endParaRPr lang="en-GB" dirty="0"/>
          </a:p>
        </p:txBody>
      </p:sp>
    </p:spTree>
    <p:extLst>
      <p:ext uri="{BB962C8B-B14F-4D97-AF65-F5344CB8AC3E}">
        <p14:creationId xmlns:p14="http://schemas.microsoft.com/office/powerpoint/2010/main" val="2763843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2" grpId="0" animBg="1"/>
      <p:bldP spid="14" grpId="0" animBg="1"/>
      <p:bldP spid="11" grpId="0" animBg="1"/>
      <p:bldP spid="13" grpId="0" animBg="1"/>
      <p:bldP spid="8" grpId="0" animBg="1"/>
      <p:bldP spid="4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BCC15-B3C1-49E1-9AEE-2189D1C26CBA}"/>
              </a:ext>
            </a:extLst>
          </p:cNvPr>
          <p:cNvSpPr>
            <a:spLocks noGrp="1"/>
          </p:cNvSpPr>
          <p:nvPr>
            <p:ph type="title"/>
          </p:nvPr>
        </p:nvSpPr>
        <p:spPr>
          <a:xfrm>
            <a:off x="892098" y="1806498"/>
            <a:ext cx="8565434" cy="1639057"/>
          </a:xfrm>
        </p:spPr>
        <p:txBody>
          <a:bodyPr>
            <a:normAutofit/>
          </a:bodyPr>
          <a:lstStyle/>
          <a:p>
            <a:r>
              <a:rPr lang="en-GB" sz="6000" b="1" u="sng" dirty="0"/>
              <a:t>Themes and Ambitions </a:t>
            </a:r>
          </a:p>
        </p:txBody>
      </p:sp>
    </p:spTree>
    <p:extLst>
      <p:ext uri="{BB962C8B-B14F-4D97-AF65-F5344CB8AC3E}">
        <p14:creationId xmlns:p14="http://schemas.microsoft.com/office/powerpoint/2010/main" val="650746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0" y="1433513"/>
            <a:ext cx="8359775" cy="4064000"/>
          </a:xfrm>
        </p:spPr>
        <p:txBody>
          <a:bodyPr/>
          <a:lstStyle/>
          <a:p>
            <a:endParaRPr lang="en-GB" dirty="0"/>
          </a:p>
          <a:p>
            <a:endParaRPr lang="en-GB"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311824575"/>
              </p:ext>
            </p:extLst>
          </p:nvPr>
        </p:nvGraphicFramePr>
        <p:xfrm>
          <a:off x="740612" y="701040"/>
          <a:ext cx="10432910" cy="5455920"/>
        </p:xfrm>
        <a:graphic>
          <a:graphicData uri="http://schemas.openxmlformats.org/drawingml/2006/table">
            <a:tbl>
              <a:tblPr firstRow="1" bandRow="1">
                <a:tableStyleId>{5C22544A-7EE6-4342-B048-85BDC9FD1C3A}</a:tableStyleId>
              </a:tblPr>
              <a:tblGrid>
                <a:gridCol w="3051881">
                  <a:extLst>
                    <a:ext uri="{9D8B030D-6E8A-4147-A177-3AD203B41FA5}">
                      <a16:colId xmlns:a16="http://schemas.microsoft.com/office/drawing/2014/main" val="2678595034"/>
                    </a:ext>
                  </a:extLst>
                </a:gridCol>
                <a:gridCol w="7381029">
                  <a:extLst>
                    <a:ext uri="{9D8B030D-6E8A-4147-A177-3AD203B41FA5}">
                      <a16:colId xmlns:a16="http://schemas.microsoft.com/office/drawing/2014/main" val="3588442128"/>
                    </a:ext>
                  </a:extLst>
                </a:gridCol>
              </a:tblGrid>
              <a:tr h="1428485">
                <a:tc>
                  <a:txBody>
                    <a:bodyPr/>
                    <a:lstStyle/>
                    <a:p>
                      <a:r>
                        <a:rPr lang="en-GB" sz="1800" dirty="0">
                          <a:latin typeface="Arial" panose="020B0604020202020204" pitchFamily="34" charset="0"/>
                          <a:cs typeface="Arial" panose="020B0604020202020204" pitchFamily="34" charset="0"/>
                        </a:rPr>
                        <a:t>Living Our Values Developing Our Culture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b="1" kern="1200" dirty="0">
                          <a:solidFill>
                            <a:schemeClr val="lt1"/>
                          </a:solidFill>
                          <a:effectLst/>
                          <a:latin typeface="Arial" panose="020B0604020202020204" pitchFamily="34" charset="0"/>
                          <a:ea typeface="+mn-ea"/>
                          <a:cs typeface="Arial" panose="020B0604020202020204" pitchFamily="34" charset="0"/>
                        </a:rPr>
                        <a:t>To develop a transforming vibrant and positive culture that seeks to be thoughtful, welcoming, compassionate, collaborative, innovative, creative and inclusive; that supports the </a:t>
                      </a:r>
                      <a:r>
                        <a:rPr lang="en-US" sz="1600" b="1" kern="1200" dirty="0">
                          <a:solidFill>
                            <a:schemeClr val="lt1"/>
                          </a:solidFill>
                          <a:effectLst/>
                          <a:latin typeface="Arial" panose="020B0604020202020204" pitchFamily="34" charset="0"/>
                          <a:ea typeface="+mn-ea"/>
                          <a:cs typeface="Arial" panose="020B0604020202020204" pitchFamily="34" charset="0"/>
                        </a:rPr>
                        <a:t>ethos of hard work and excellence in higher education. We want a people centric culture that the entire community understands and is proud to be part of.</a:t>
                      </a:r>
                      <a:endParaRPr lang="en-GB" sz="1600" b="1" kern="1200" dirty="0">
                        <a:solidFill>
                          <a:schemeClr val="lt1"/>
                        </a:solidFill>
                        <a:effectLst/>
                        <a:latin typeface="Arial" panose="020B0604020202020204" pitchFamily="34" charset="0"/>
                        <a:ea typeface="+mn-ea"/>
                        <a:cs typeface="Arial" panose="020B0604020202020204" pitchFamily="34" charset="0"/>
                      </a:endParaRPr>
                    </a:p>
                    <a:p>
                      <a:endParaRPr lang="en-GB" dirty="0"/>
                    </a:p>
                  </a:txBody>
                  <a:tcPr/>
                </a:tc>
                <a:extLst>
                  <a:ext uri="{0D108BD9-81ED-4DB2-BD59-A6C34878D82A}">
                    <a16:rowId xmlns:a16="http://schemas.microsoft.com/office/drawing/2014/main" val="3675281237"/>
                  </a:ext>
                </a:extLst>
              </a:tr>
              <a:tr h="1030619">
                <a:tc>
                  <a:txBody>
                    <a:bodyPr/>
                    <a:lstStyle/>
                    <a:p>
                      <a:r>
                        <a:rPr lang="en-GB" dirty="0">
                          <a:latin typeface="Arial" panose="020B0604020202020204" pitchFamily="34" charset="0"/>
                          <a:cs typeface="Arial" panose="020B0604020202020204" pitchFamily="34" charset="0"/>
                        </a:rPr>
                        <a:t>Our Equality Diversity and Inclusion Commitment</a:t>
                      </a:r>
                    </a:p>
                  </a:txBody>
                  <a:tcPr/>
                </a:tc>
                <a:tc>
                  <a:txBody>
                    <a:bodyPr/>
                    <a:lstStyle/>
                    <a:p>
                      <a:r>
                        <a:rPr lang="en-GB" sz="1600" kern="1200" dirty="0">
                          <a:solidFill>
                            <a:schemeClr val="dk1"/>
                          </a:solidFill>
                          <a:effectLst/>
                          <a:latin typeface="Arial" panose="020B0604020202020204" pitchFamily="34" charset="0"/>
                          <a:ea typeface="+mn-ea"/>
                          <a:cs typeface="Arial" panose="020B0604020202020204" pitchFamily="34" charset="0"/>
                        </a:rPr>
                        <a:t>To encourage Equality, Diversity and Inclusion in all that we do. EDI’s foundational base lies within the individual and organisational values we aspire to, demanding inclusivity for all, where diversity of experience and perspective is encouraged</a:t>
                      </a:r>
                    </a:p>
                  </a:txBody>
                  <a:tcPr/>
                </a:tc>
                <a:extLst>
                  <a:ext uri="{0D108BD9-81ED-4DB2-BD59-A6C34878D82A}">
                    <a16:rowId xmlns:a16="http://schemas.microsoft.com/office/drawing/2014/main" val="541539594"/>
                  </a:ext>
                </a:extLst>
              </a:tr>
              <a:tr h="2527319">
                <a:tc>
                  <a:txBody>
                    <a:bodyPr/>
                    <a:lstStyle/>
                    <a:p>
                      <a:r>
                        <a:rPr lang="en-GB" dirty="0">
                          <a:latin typeface="Arial" panose="020B0604020202020204" pitchFamily="34" charset="0"/>
                          <a:cs typeface="Arial" panose="020B0604020202020204" pitchFamily="34" charset="0"/>
                        </a:rPr>
                        <a:t>Supporting and Maximising Our Performance</a:t>
                      </a:r>
                    </a:p>
                  </a:txBody>
                  <a:tcPr/>
                </a:tc>
                <a:tc>
                  <a:txBody>
                    <a:bodyPr/>
                    <a:lstStyle/>
                    <a:p>
                      <a:r>
                        <a:rPr lang="en-GB" sz="1600" kern="1200" dirty="0">
                          <a:solidFill>
                            <a:schemeClr val="dk1"/>
                          </a:solidFill>
                          <a:effectLst/>
                          <a:latin typeface="Arial" panose="020B0604020202020204" pitchFamily="34" charset="0"/>
                          <a:ea typeface="+mn-ea"/>
                          <a:cs typeface="Arial" panose="020B0604020202020204" pitchFamily="34" charset="0"/>
                        </a:rPr>
                        <a:t>To develop employees and maximise individual and overall University performance. Creating development opportunities that support other critical strategies including Learning and Teaching, Research, Scholarship and KE. Enhance and develop entrepreneurial capability and commercial acumen to support new and distinctive offerings we seek to make. </a:t>
                      </a:r>
                    </a:p>
                    <a:p>
                      <a:r>
                        <a:rPr lang="en-GB" sz="1600" kern="1200" dirty="0">
                          <a:solidFill>
                            <a:schemeClr val="dk1"/>
                          </a:solidFill>
                          <a:effectLst/>
                          <a:latin typeface="Arial" panose="020B0604020202020204" pitchFamily="34" charset="0"/>
                          <a:ea typeface="+mn-ea"/>
                          <a:cs typeface="Arial" panose="020B0604020202020204" pitchFamily="34" charset="0"/>
                        </a:rPr>
                        <a:t> </a:t>
                      </a:r>
                    </a:p>
                    <a:p>
                      <a:r>
                        <a:rPr lang="en-GB" sz="1600" kern="1200" dirty="0">
                          <a:solidFill>
                            <a:schemeClr val="dk1"/>
                          </a:solidFill>
                          <a:effectLst/>
                          <a:latin typeface="Arial" panose="020B0604020202020204" pitchFamily="34" charset="0"/>
                          <a:ea typeface="+mn-ea"/>
                          <a:cs typeface="Arial" panose="020B0604020202020204" pitchFamily="34" charset="0"/>
                        </a:rPr>
                        <a:t>To ensure our talent attraction and retention activity, performance frameworks, career paths and promotion processes are fully aligned and consistent in promoting, encouraging and recognising excellence allowing us to identify and retain our highest performers.  </a:t>
                      </a:r>
                    </a:p>
                    <a:p>
                      <a:endParaRPr lang="en-GB" dirty="0"/>
                    </a:p>
                  </a:txBody>
                  <a:tcPr/>
                </a:tc>
                <a:extLst>
                  <a:ext uri="{0D108BD9-81ED-4DB2-BD59-A6C34878D82A}">
                    <a16:rowId xmlns:a16="http://schemas.microsoft.com/office/drawing/2014/main" val="2383303236"/>
                  </a:ext>
                </a:extLst>
              </a:tr>
            </a:tbl>
          </a:graphicData>
        </a:graphic>
      </p:graphicFrame>
      <p:pic>
        <p:nvPicPr>
          <p:cNvPr id="11" name="Picture 10">
            <a:extLst>
              <a:ext uri="{FF2B5EF4-FFF2-40B4-BE49-F238E27FC236}">
                <a16:creationId xmlns:a16="http://schemas.microsoft.com/office/drawing/2014/main" id="{C5C2632E-BB0B-491F-940F-63268E81F652}"/>
              </a:ext>
            </a:extLst>
          </p:cNvPr>
          <p:cNvPicPr>
            <a:picLocks noChangeAspect="1"/>
          </p:cNvPicPr>
          <p:nvPr/>
        </p:nvPicPr>
        <p:blipFill rotWithShape="1">
          <a:blip r:embed="rId2"/>
          <a:srcRect t="49553"/>
          <a:stretch/>
        </p:blipFill>
        <p:spPr>
          <a:xfrm>
            <a:off x="740611" y="3342980"/>
            <a:ext cx="10432909" cy="2766351"/>
          </a:xfrm>
          <a:prstGeom prst="rect">
            <a:avLst/>
          </a:prstGeom>
        </p:spPr>
      </p:pic>
      <p:pic>
        <p:nvPicPr>
          <p:cNvPr id="12" name="Picture 11">
            <a:extLst>
              <a:ext uri="{FF2B5EF4-FFF2-40B4-BE49-F238E27FC236}">
                <a16:creationId xmlns:a16="http://schemas.microsoft.com/office/drawing/2014/main" id="{A3A87DFB-973C-4CE1-840A-D5AF36C26E40}"/>
              </a:ext>
            </a:extLst>
          </p:cNvPr>
          <p:cNvPicPr>
            <a:picLocks noChangeAspect="1"/>
          </p:cNvPicPr>
          <p:nvPr/>
        </p:nvPicPr>
        <p:blipFill rotWithShape="1">
          <a:blip r:embed="rId2"/>
          <a:srcRect t="29153" b="50894"/>
          <a:stretch/>
        </p:blipFill>
        <p:spPr>
          <a:xfrm>
            <a:off x="740609" y="2247510"/>
            <a:ext cx="10432908" cy="1095470"/>
          </a:xfrm>
          <a:prstGeom prst="rect">
            <a:avLst/>
          </a:prstGeom>
        </p:spPr>
      </p:pic>
      <p:pic>
        <p:nvPicPr>
          <p:cNvPr id="10" name="Picture 9">
            <a:extLst>
              <a:ext uri="{FF2B5EF4-FFF2-40B4-BE49-F238E27FC236}">
                <a16:creationId xmlns:a16="http://schemas.microsoft.com/office/drawing/2014/main" id="{FCE9C88B-A9C2-4048-85A3-599EFAB721F2}"/>
              </a:ext>
            </a:extLst>
          </p:cNvPr>
          <p:cNvPicPr>
            <a:picLocks noChangeAspect="1"/>
          </p:cNvPicPr>
          <p:nvPr/>
        </p:nvPicPr>
        <p:blipFill rotWithShape="1">
          <a:blip r:embed="rId2"/>
          <a:srcRect b="70846"/>
          <a:stretch/>
        </p:blipFill>
        <p:spPr>
          <a:xfrm>
            <a:off x="740609" y="701039"/>
            <a:ext cx="10432908" cy="1546471"/>
          </a:xfrm>
          <a:prstGeom prst="rect">
            <a:avLst/>
          </a:prstGeom>
        </p:spPr>
      </p:pic>
    </p:spTree>
    <p:extLst>
      <p:ext uri="{BB962C8B-B14F-4D97-AF65-F5344CB8AC3E}">
        <p14:creationId xmlns:p14="http://schemas.microsoft.com/office/powerpoint/2010/main" val="1726162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10"/>
                                        </p:tgtEl>
                                      </p:cBhvr>
                                      <p:by x="115000" y="115000"/>
                                    </p:animScale>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500" fill="hold"/>
                                        <p:tgtEl>
                                          <p:spTgt spid="12"/>
                                        </p:tgtEl>
                                      </p:cBhvr>
                                      <p:by x="115000" y="115000"/>
                                    </p:animScale>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6" presetClass="emph" presetSubtype="0" fill="hold" nodeType="clickEffect">
                                  <p:stCondLst>
                                    <p:cond delay="0"/>
                                  </p:stCondLst>
                                  <p:childTnLst>
                                    <p:animScale>
                                      <p:cBhvr>
                                        <p:cTn id="14" dur="500" fill="hold"/>
                                        <p:tgtEl>
                                          <p:spTgt spid="11"/>
                                        </p:tgtEl>
                                      </p:cBhvr>
                                      <p:by x="115000" y="11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012232813"/>
              </p:ext>
            </p:extLst>
          </p:nvPr>
        </p:nvGraphicFramePr>
        <p:xfrm>
          <a:off x="493291" y="737441"/>
          <a:ext cx="11164923" cy="5383118"/>
        </p:xfrm>
        <a:graphic>
          <a:graphicData uri="http://schemas.openxmlformats.org/drawingml/2006/table">
            <a:tbl>
              <a:tblPr firstRow="1" bandRow="1">
                <a:tableStyleId>{5C22544A-7EE6-4342-B048-85BDC9FD1C3A}</a:tableStyleId>
              </a:tblPr>
              <a:tblGrid>
                <a:gridCol w="2417115">
                  <a:extLst>
                    <a:ext uri="{9D8B030D-6E8A-4147-A177-3AD203B41FA5}">
                      <a16:colId xmlns:a16="http://schemas.microsoft.com/office/drawing/2014/main" val="1455104278"/>
                    </a:ext>
                  </a:extLst>
                </a:gridCol>
                <a:gridCol w="8747808">
                  <a:extLst>
                    <a:ext uri="{9D8B030D-6E8A-4147-A177-3AD203B41FA5}">
                      <a16:colId xmlns:a16="http://schemas.microsoft.com/office/drawing/2014/main" val="3692311525"/>
                    </a:ext>
                  </a:extLst>
                </a:gridCol>
              </a:tblGrid>
              <a:tr h="1198022">
                <a:tc>
                  <a:txBody>
                    <a:bodyPr/>
                    <a:lstStyle/>
                    <a:p>
                      <a:r>
                        <a:rPr lang="en-GB" dirty="0">
                          <a:latin typeface="Arial" panose="020B0604020202020204" pitchFamily="34" charset="0"/>
                          <a:cs typeface="Arial" panose="020B0604020202020204" pitchFamily="34" charset="0"/>
                        </a:rPr>
                        <a:t>Our Leaders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b="1" kern="1200" dirty="0">
                          <a:solidFill>
                            <a:schemeClr val="lt1"/>
                          </a:solidFill>
                          <a:effectLst/>
                          <a:latin typeface="Arial" panose="020B0604020202020204" pitchFamily="34" charset="0"/>
                          <a:ea typeface="+mn-ea"/>
                          <a:cs typeface="Arial" panose="020B0604020202020204" pitchFamily="34" charset="0"/>
                        </a:rPr>
                        <a:t>Development interventions for leaders and managers will be vitally important in achieving our ambition and addressing the challenges we face. We need to ensure our current and future leaders are authentic, inclusive and adaptive whilst positively portraying the values and ethos of the University. We want to develop empowered leadership which inspires excellence.</a:t>
                      </a:r>
                    </a:p>
                  </a:txBody>
                  <a:tcPr/>
                </a:tc>
                <a:extLst>
                  <a:ext uri="{0D108BD9-81ED-4DB2-BD59-A6C34878D82A}">
                    <a16:rowId xmlns:a16="http://schemas.microsoft.com/office/drawing/2014/main" val="441739982"/>
                  </a:ext>
                </a:extLst>
              </a:tr>
              <a:tr h="2139582">
                <a:tc>
                  <a:txBody>
                    <a:bodyPr/>
                    <a:lstStyle/>
                    <a:p>
                      <a:r>
                        <a:rPr lang="en-GB" sz="1800" dirty="0">
                          <a:latin typeface="Arial" panose="020B0604020202020204" pitchFamily="34" charset="0"/>
                          <a:cs typeface="Arial" panose="020B0604020202020204" pitchFamily="34" charset="0"/>
                        </a:rPr>
                        <a:t>Our Wellbeing and Safety</a:t>
                      </a:r>
                    </a:p>
                  </a:txBody>
                  <a:tcPr/>
                </a:tc>
                <a:tc>
                  <a:txBody>
                    <a:bodyPr/>
                    <a:lstStyle/>
                    <a:p>
                      <a:r>
                        <a:rPr lang="en-GB" sz="1600" kern="1200" dirty="0">
                          <a:solidFill>
                            <a:schemeClr val="dk1"/>
                          </a:solidFill>
                          <a:effectLst/>
                          <a:latin typeface="Arial" panose="020B0604020202020204" pitchFamily="34" charset="0"/>
                          <a:ea typeface="+mn-ea"/>
                          <a:cs typeface="Arial" panose="020B0604020202020204" pitchFamily="34" charset="0"/>
                        </a:rPr>
                        <a:t>To place wellbeing and safety at the heart of the whole employee life-cycle experience.  Supporting and inspiring our people to look after their health and wellbeing, and that of others. We will provide a central framework in partnership with other key functions and our Wellbeing Champions that supports colleagues and can be adapted for use within Faculties, Schools or Departments. </a:t>
                      </a:r>
                    </a:p>
                    <a:p>
                      <a:r>
                        <a:rPr lang="en-GB" sz="1600" kern="1200" dirty="0">
                          <a:solidFill>
                            <a:schemeClr val="dk1"/>
                          </a:solidFill>
                          <a:effectLst/>
                          <a:latin typeface="Arial" panose="020B0604020202020204" pitchFamily="34" charset="0"/>
                          <a:ea typeface="+mn-ea"/>
                          <a:cs typeface="Arial" panose="020B0604020202020204" pitchFamily="34" charset="0"/>
                        </a:rPr>
                        <a:t> </a:t>
                      </a:r>
                    </a:p>
                    <a:p>
                      <a:r>
                        <a:rPr lang="en-GB" sz="1600" kern="1200" dirty="0">
                          <a:solidFill>
                            <a:schemeClr val="dk1"/>
                          </a:solidFill>
                          <a:effectLst/>
                          <a:latin typeface="Arial" panose="020B0604020202020204" pitchFamily="34" charset="0"/>
                          <a:ea typeface="+mn-ea"/>
                          <a:cs typeface="Arial" panose="020B0604020202020204" pitchFamily="34" charset="0"/>
                        </a:rPr>
                        <a:t>Supporting colleagues to feel physically and mentally well is of such importance that we have developed a separate Wellbeing Strategy to focus our efforts </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57884586"/>
                  </a:ext>
                </a:extLst>
              </a:tr>
              <a:tr h="1932896">
                <a:tc>
                  <a:txBody>
                    <a:bodyPr/>
                    <a:lstStyle/>
                    <a:p>
                      <a:r>
                        <a:rPr lang="en-GB" sz="1800" dirty="0">
                          <a:latin typeface="Arial" panose="020B0604020202020204" pitchFamily="34" charset="0"/>
                          <a:cs typeface="Arial" panose="020B0604020202020204" pitchFamily="34" charset="0"/>
                        </a:rPr>
                        <a:t>Hearing Our Employee voice Engaging Our People</a:t>
                      </a:r>
                    </a:p>
                  </a:txBody>
                  <a:tcPr/>
                </a:tc>
                <a:tc>
                  <a:txBody>
                    <a:bodyPr/>
                    <a:lstStyle/>
                    <a:p>
                      <a:r>
                        <a:rPr lang="en-GB" sz="1600" kern="1200" dirty="0">
                          <a:solidFill>
                            <a:schemeClr val="dk1"/>
                          </a:solidFill>
                          <a:effectLst/>
                          <a:latin typeface="Arial" panose="020B0604020202020204" pitchFamily="34" charset="0"/>
                          <a:ea typeface="+mn-ea"/>
                          <a:cs typeface="Arial" panose="020B0604020202020204" pitchFamily="34" charset="0"/>
                        </a:rPr>
                        <a:t>To create a framework where the employee voice is heard and valued and impacts </a:t>
                      </a:r>
                      <a:r>
                        <a:rPr lang="en-US" sz="1600" kern="1200" dirty="0">
                          <a:solidFill>
                            <a:schemeClr val="dk1"/>
                          </a:solidFill>
                          <a:effectLst/>
                          <a:latin typeface="Arial" panose="020B0604020202020204" pitchFamily="34" charset="0"/>
                          <a:ea typeface="+mn-ea"/>
                          <a:cs typeface="Arial" panose="020B0604020202020204" pitchFamily="34" charset="0"/>
                        </a:rPr>
                        <a:t>to inform our decision making processes and actions at a University, Faculty and Departmental level. </a:t>
                      </a:r>
                      <a:endParaRPr lang="en-GB" sz="1600" kern="1200" dirty="0">
                        <a:solidFill>
                          <a:schemeClr val="dk1"/>
                        </a:solidFill>
                        <a:effectLst/>
                        <a:latin typeface="Arial" panose="020B0604020202020204" pitchFamily="34" charset="0"/>
                        <a:ea typeface="+mn-ea"/>
                        <a:cs typeface="Arial" panose="020B0604020202020204" pitchFamily="34" charset="0"/>
                      </a:endParaRPr>
                    </a:p>
                    <a:p>
                      <a:r>
                        <a:rPr lang="en-US" sz="1600" kern="1200" dirty="0">
                          <a:solidFill>
                            <a:schemeClr val="dk1"/>
                          </a:solidFill>
                          <a:effectLst/>
                          <a:latin typeface="Arial" panose="020B0604020202020204" pitchFamily="34" charset="0"/>
                          <a:ea typeface="+mn-ea"/>
                          <a:cs typeface="Arial" panose="020B0604020202020204" pitchFamily="34" charset="0"/>
                        </a:rPr>
                        <a:t> Working collaboratively with leaders, in partnership with employees representatives, networks and  forums, to encourage transformational positive engagement with our colleagues, resulting in a employee base that is proud to work for Hope and who will promote the University as a great place to work</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48610470"/>
                  </a:ext>
                </a:extLst>
              </a:tr>
            </a:tbl>
          </a:graphicData>
        </a:graphic>
      </p:graphicFrame>
      <p:pic>
        <p:nvPicPr>
          <p:cNvPr id="13" name="Picture 12">
            <a:extLst>
              <a:ext uri="{FF2B5EF4-FFF2-40B4-BE49-F238E27FC236}">
                <a16:creationId xmlns:a16="http://schemas.microsoft.com/office/drawing/2014/main" id="{D24913DD-DFFE-48D3-B8F0-B4CBD6B3E6BD}"/>
              </a:ext>
            </a:extLst>
          </p:cNvPr>
          <p:cNvPicPr>
            <a:picLocks noChangeAspect="1"/>
          </p:cNvPicPr>
          <p:nvPr/>
        </p:nvPicPr>
        <p:blipFill rotWithShape="1">
          <a:blip r:embed="rId3"/>
          <a:srcRect t="64246"/>
          <a:stretch/>
        </p:blipFill>
        <p:spPr>
          <a:xfrm>
            <a:off x="493291" y="4203701"/>
            <a:ext cx="11205419" cy="1944350"/>
          </a:xfrm>
          <a:prstGeom prst="rect">
            <a:avLst/>
          </a:prstGeom>
        </p:spPr>
      </p:pic>
      <p:pic>
        <p:nvPicPr>
          <p:cNvPr id="16" name="Picture 15">
            <a:extLst>
              <a:ext uri="{FF2B5EF4-FFF2-40B4-BE49-F238E27FC236}">
                <a16:creationId xmlns:a16="http://schemas.microsoft.com/office/drawing/2014/main" id="{EC34F7DD-E6C2-4E62-A7AB-8915F1E37CC8}"/>
              </a:ext>
            </a:extLst>
          </p:cNvPr>
          <p:cNvPicPr>
            <a:picLocks noChangeAspect="1"/>
          </p:cNvPicPr>
          <p:nvPr/>
        </p:nvPicPr>
        <p:blipFill rotWithShape="1">
          <a:blip r:embed="rId3"/>
          <a:srcRect t="24778" b="35754"/>
          <a:stretch/>
        </p:blipFill>
        <p:spPr>
          <a:xfrm>
            <a:off x="493291" y="2057401"/>
            <a:ext cx="11205419" cy="2146300"/>
          </a:xfrm>
          <a:prstGeom prst="rect">
            <a:avLst/>
          </a:prstGeom>
        </p:spPr>
      </p:pic>
      <p:pic>
        <p:nvPicPr>
          <p:cNvPr id="17" name="Picture 16">
            <a:extLst>
              <a:ext uri="{FF2B5EF4-FFF2-40B4-BE49-F238E27FC236}">
                <a16:creationId xmlns:a16="http://schemas.microsoft.com/office/drawing/2014/main" id="{82547479-242B-4502-9317-F169976995CB}"/>
              </a:ext>
            </a:extLst>
          </p:cNvPr>
          <p:cNvPicPr>
            <a:picLocks noChangeAspect="1"/>
          </p:cNvPicPr>
          <p:nvPr/>
        </p:nvPicPr>
        <p:blipFill rotWithShape="1">
          <a:blip r:embed="rId3"/>
          <a:srcRect b="75222"/>
          <a:stretch/>
        </p:blipFill>
        <p:spPr>
          <a:xfrm>
            <a:off x="493290" y="709947"/>
            <a:ext cx="11205419" cy="1347453"/>
          </a:xfrm>
          <a:prstGeom prst="rect">
            <a:avLst/>
          </a:prstGeom>
        </p:spPr>
      </p:pic>
    </p:spTree>
    <p:extLst>
      <p:ext uri="{BB962C8B-B14F-4D97-AF65-F5344CB8AC3E}">
        <p14:creationId xmlns:p14="http://schemas.microsoft.com/office/powerpoint/2010/main" val="165857124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17"/>
                                        </p:tgtEl>
                                      </p:cBhvr>
                                      <p:by x="110000" y="110000"/>
                                    </p:animScale>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500" fill="hold"/>
                                        <p:tgtEl>
                                          <p:spTgt spid="16"/>
                                        </p:tgtEl>
                                      </p:cBhvr>
                                      <p:by x="110000" y="110000"/>
                                    </p:animScale>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6" presetClass="emph" presetSubtype="0" fill="hold" nodeType="clickEffect">
                                  <p:stCondLst>
                                    <p:cond delay="0"/>
                                  </p:stCondLst>
                                  <p:childTnLst>
                                    <p:animScale>
                                      <p:cBhvr>
                                        <p:cTn id="14" dur="500" fill="hold"/>
                                        <p:tgtEl>
                                          <p:spTgt spid="13"/>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1310</TotalTime>
  <Words>1924</Words>
  <Application>Microsoft Office PowerPoint</Application>
  <PresentationFormat>Widescreen</PresentationFormat>
  <Paragraphs>123</Paragraphs>
  <Slides>18</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Arial</vt:lpstr>
      <vt:lpstr>Calibri</vt:lpstr>
      <vt:lpstr>Calibri Light</vt:lpstr>
      <vt:lpstr>Times New Roman</vt:lpstr>
      <vt:lpstr>Trebuchet MS</vt:lpstr>
      <vt:lpstr>Wingdings 3</vt:lpstr>
      <vt:lpstr>Facet</vt:lpstr>
      <vt:lpstr>Custom Design</vt:lpstr>
      <vt:lpstr>Our People Strategy  2024-2028  Belong   Excel   Thrive</vt:lpstr>
      <vt:lpstr>Context </vt:lpstr>
      <vt:lpstr>Context </vt:lpstr>
      <vt:lpstr>Context</vt:lpstr>
      <vt:lpstr>Vision</vt:lpstr>
      <vt:lpstr>PowerPoint Presentation</vt:lpstr>
      <vt:lpstr>Themes and Ambitions </vt:lpstr>
      <vt:lpstr>PowerPoint Presentation</vt:lpstr>
      <vt:lpstr>PowerPoint Presentation</vt:lpstr>
      <vt:lpstr>PowerPoint Presentation</vt:lpstr>
      <vt:lpstr>High Level Actions </vt:lpstr>
      <vt:lpstr>High Level Actions </vt:lpstr>
      <vt:lpstr>High Level Actions </vt:lpstr>
      <vt:lpstr>Key Performance Indicators </vt:lpstr>
      <vt:lpstr>PowerPoint Presentation</vt:lpstr>
      <vt:lpstr>PowerPoint Presentation</vt:lpstr>
      <vt:lpstr>PowerPoint Presentation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People Strategy</dc:title>
  <dc:creator>Karen Jones</dc:creator>
  <cp:lastModifiedBy>Andy Catterall</cp:lastModifiedBy>
  <cp:revision>147</cp:revision>
  <cp:lastPrinted>2023-09-13T09:52:49Z</cp:lastPrinted>
  <dcterms:created xsi:type="dcterms:W3CDTF">2023-09-12T10:31:23Z</dcterms:created>
  <dcterms:modified xsi:type="dcterms:W3CDTF">2024-04-24T08:39:02Z</dcterms:modified>
</cp:coreProperties>
</file>